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74" r:id="rId3"/>
    <p:sldId id="264" r:id="rId4"/>
    <p:sldId id="370" r:id="rId5"/>
    <p:sldId id="353" r:id="rId6"/>
    <p:sldId id="259" r:id="rId7"/>
    <p:sldId id="257" r:id="rId8"/>
    <p:sldId id="266" r:id="rId9"/>
    <p:sldId id="263" r:id="rId10"/>
    <p:sldId id="265" r:id="rId11"/>
    <p:sldId id="373" r:id="rId12"/>
    <p:sldId id="374" r:id="rId13"/>
    <p:sldId id="358" r:id="rId14"/>
    <p:sldId id="359" r:id="rId15"/>
    <p:sldId id="360" r:id="rId16"/>
    <p:sldId id="371" r:id="rId17"/>
    <p:sldId id="366" r:id="rId18"/>
    <p:sldId id="367" r:id="rId19"/>
    <p:sldId id="372" r:id="rId20"/>
    <p:sldId id="364" r:id="rId21"/>
    <p:sldId id="269" r:id="rId22"/>
    <p:sldId id="365" r:id="rId23"/>
    <p:sldId id="368" r:id="rId24"/>
    <p:sldId id="267" r:id="rId25"/>
    <p:sldId id="273"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9" clrIdx="0">
    <p:extLst>
      <p:ext uri="{19B8F6BF-5375-455C-9EA6-DF929625EA0E}">
        <p15:presenceInfo xmlns:p15="http://schemas.microsoft.com/office/powerpoint/2012/main" userId="S::urn:spo:anon#4ed09a6c253adc39e14f19cf7ecbb3741ea24e47243010e623d784f81618db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0E2DE-D365-839E-547C-C8DF225468EB}" v="52" dt="2022-10-06T18:15:27.035"/>
    <p1510:client id="{6FD12455-A212-4A24-3AF5-619D5C7D4111}" v="583" dt="2023-02-14T22:49:18.726"/>
    <p1510:client id="{7E0E08E2-2413-6329-896E-0F0186C2F977}" v="30" dt="2023-04-11T17:56:08.475"/>
    <p1510:client id="{84B8866D-459E-4B11-BF5C-2EA44ADE4365}" v="1" dt="2022-10-07T14:26:49.854"/>
    <p1510:client id="{889DFACB-5C36-6C4E-F970-3DE761444FDB}" v="46" dt="2023-03-25T19:12:19.621"/>
    <p1510:client id="{BFC18737-5117-0055-EFB9-B259BBF1D13B}" v="56" dt="2023-04-03T19:07:06.527"/>
    <p1510:client id="{C412A6EC-7734-6EDC-C0F3-C741DD3F08DA}" v="43" dt="2023-04-03T18:47:00.901"/>
    <p1510:client id="{C5A45876-595E-7471-F487-BA7A2534817E}" v="130" dt="2023-03-25T18:13:03.327"/>
    <p1510:client id="{E914BDED-2961-B461-5A57-125522A80F75}" v="416" dt="2023-04-04T16:16:15.210"/>
    <p1510:client id="{F663BE8A-1A0B-9ADF-A927-BBFDC7A699CA}" v="217" dt="2022-10-07T04:02:22.270"/>
    <p1510:client id="{FE768D45-0061-2708-0099-A13C240F6A28}" v="77" dt="2023-04-06T20:53:21.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2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AE7988D-9935-41BE-8E28-7AF884648F2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3484106-379E-4662-A0A8-6DB91EBCE4EE}">
      <dgm:prSet/>
      <dgm:spPr/>
      <dgm:t>
        <a:bodyPr/>
        <a:lstStyle/>
        <a:p>
          <a:endParaRPr lang="en-US"/>
        </a:p>
      </dgm:t>
    </dgm:pt>
    <dgm:pt modelId="{A17878BF-064A-4EBB-BC75-C98C66F692D8}" type="parTrans" cxnId="{DF2B094A-E244-42D7-A5F4-E46C0AF26486}">
      <dgm:prSet/>
      <dgm:spPr/>
      <dgm:t>
        <a:bodyPr/>
        <a:lstStyle/>
        <a:p>
          <a:endParaRPr lang="en-US"/>
        </a:p>
      </dgm:t>
    </dgm:pt>
    <dgm:pt modelId="{B59E07A6-3D69-4E0F-98E8-1AF0754FEEEA}" type="sibTrans" cxnId="{DF2B094A-E244-42D7-A5F4-E46C0AF26486}">
      <dgm:prSet/>
      <dgm:spPr/>
      <dgm:t>
        <a:bodyPr/>
        <a:lstStyle/>
        <a:p>
          <a:endParaRPr lang="en-US"/>
        </a:p>
      </dgm:t>
    </dgm:pt>
    <dgm:pt modelId="{1AEF6DAD-BCF4-44A3-A4BE-8CC224C9B0FE}">
      <dgm:prSet/>
      <dgm:spPr/>
      <dgm:t>
        <a:bodyPr/>
        <a:lstStyle/>
        <a:p>
          <a:r>
            <a:rPr lang="en-US" b="0" i="0"/>
            <a:t>Mrs. Lisa Sura, Principal of Hidden Trails Elementary</a:t>
          </a:r>
          <a:endParaRPr lang="en-US"/>
        </a:p>
      </dgm:t>
    </dgm:pt>
    <dgm:pt modelId="{F9A11105-1169-4A3C-92FF-950933FFC600}" type="parTrans" cxnId="{5B9DCA2D-5A7B-4EA0-A7B3-59B360A15CD4}">
      <dgm:prSet/>
      <dgm:spPr/>
      <dgm:t>
        <a:bodyPr/>
        <a:lstStyle/>
        <a:p>
          <a:endParaRPr lang="en-US"/>
        </a:p>
      </dgm:t>
    </dgm:pt>
    <dgm:pt modelId="{48BF88CA-961B-4209-BCA5-F0EE4AB8FC75}" type="sibTrans" cxnId="{5B9DCA2D-5A7B-4EA0-A7B3-59B360A15CD4}">
      <dgm:prSet/>
      <dgm:spPr/>
      <dgm:t>
        <a:bodyPr/>
        <a:lstStyle/>
        <a:p>
          <a:endParaRPr lang="en-US"/>
        </a:p>
      </dgm:t>
    </dgm:pt>
    <dgm:pt modelId="{23AF7AB0-57DA-49A2-B4F1-ED5A92007C55}">
      <dgm:prSet/>
      <dgm:spPr/>
      <dgm:t>
        <a:bodyPr/>
        <a:lstStyle/>
        <a:p>
          <a:r>
            <a:rPr lang="en-US" b="0" i="0"/>
            <a:t>Ibis Cordero, Parent Engagement Coordinator</a:t>
          </a:r>
          <a:endParaRPr lang="en-US"/>
        </a:p>
      </dgm:t>
    </dgm:pt>
    <dgm:pt modelId="{CA47852B-4A29-4E15-AD7D-F336E3D61C59}" type="parTrans" cxnId="{7906601B-3C76-4F59-AEFD-AC6178B514D9}">
      <dgm:prSet/>
      <dgm:spPr/>
      <dgm:t>
        <a:bodyPr/>
        <a:lstStyle/>
        <a:p>
          <a:endParaRPr lang="en-US"/>
        </a:p>
      </dgm:t>
    </dgm:pt>
    <dgm:pt modelId="{5FBB9309-6339-4276-B934-B3571F974837}" type="sibTrans" cxnId="{7906601B-3C76-4F59-AEFD-AC6178B514D9}">
      <dgm:prSet/>
      <dgm:spPr/>
      <dgm:t>
        <a:bodyPr/>
        <a:lstStyle/>
        <a:p>
          <a:endParaRPr lang="en-US"/>
        </a:p>
      </dgm:t>
    </dgm:pt>
    <dgm:pt modelId="{9164E809-71F5-41D2-ABE4-7CD492330B0E}">
      <dgm:prSet/>
      <dgm:spPr/>
      <dgm:t>
        <a:bodyPr/>
        <a:lstStyle/>
        <a:p>
          <a:r>
            <a:rPr lang="en-US" b="0" i="0"/>
            <a:t>Carol Sin, Bilingual Clerk at Hidden Trails Elementary</a:t>
          </a:r>
          <a:endParaRPr lang="en-US"/>
        </a:p>
      </dgm:t>
    </dgm:pt>
    <dgm:pt modelId="{A9BC070B-9FA3-4482-BFA6-534680B7BB29}" type="parTrans" cxnId="{A7FC5BD8-D037-4852-BBA5-84786D453CFC}">
      <dgm:prSet/>
      <dgm:spPr/>
      <dgm:t>
        <a:bodyPr/>
        <a:lstStyle/>
        <a:p>
          <a:endParaRPr lang="en-US"/>
        </a:p>
      </dgm:t>
    </dgm:pt>
    <dgm:pt modelId="{A4656642-60C0-49B8-8664-FA93C3011EAF}" type="sibTrans" cxnId="{A7FC5BD8-D037-4852-BBA5-84786D453CFC}">
      <dgm:prSet/>
      <dgm:spPr/>
      <dgm:t>
        <a:bodyPr/>
        <a:lstStyle/>
        <a:p>
          <a:endParaRPr lang="en-US"/>
        </a:p>
      </dgm:t>
    </dgm:pt>
    <dgm:pt modelId="{9829BCCF-F3BF-4CD4-A930-EA7068AE6B47}">
      <dgm:prSet/>
      <dgm:spPr/>
      <dgm:t>
        <a:bodyPr/>
        <a:lstStyle/>
        <a:p>
          <a:endParaRPr lang="en-US"/>
        </a:p>
      </dgm:t>
    </dgm:pt>
    <dgm:pt modelId="{E52129B5-35E4-4F8A-BF1D-596F7C8F4684}" type="parTrans" cxnId="{882813DA-006C-4E1F-A83E-29AE49838E90}">
      <dgm:prSet/>
      <dgm:spPr/>
      <dgm:t>
        <a:bodyPr/>
        <a:lstStyle/>
        <a:p>
          <a:endParaRPr lang="en-US"/>
        </a:p>
      </dgm:t>
    </dgm:pt>
    <dgm:pt modelId="{AB4F23C0-A3B7-4372-B5BE-C7BFDEA40E60}" type="sibTrans" cxnId="{882813DA-006C-4E1F-A83E-29AE49838E90}">
      <dgm:prSet/>
      <dgm:spPr/>
      <dgm:t>
        <a:bodyPr/>
        <a:lstStyle/>
        <a:p>
          <a:endParaRPr lang="en-US"/>
        </a:p>
      </dgm:t>
    </dgm:pt>
    <dgm:pt modelId="{7848B134-354A-413F-851D-7ED10C32050F}">
      <dgm:prSet phldr="0"/>
      <dgm:spPr/>
      <dgm:t>
        <a:bodyPr/>
        <a:lstStyle/>
        <a:p>
          <a:pPr rtl="0"/>
          <a:r>
            <a:rPr lang="en-US" b="0" i="0">
              <a:latin typeface="Century Gothic" panose="020B0502020202020204"/>
            </a:rPr>
            <a:t>Mr. Brian Lee, Assistant Principal</a:t>
          </a:r>
        </a:p>
      </dgm:t>
    </dgm:pt>
    <dgm:pt modelId="{0CC8F64E-EDC6-4DB6-AF7F-58D581D041DC}" type="parTrans" cxnId="{68363156-50DB-4446-9633-7927F749D746}">
      <dgm:prSet/>
      <dgm:spPr/>
    </dgm:pt>
    <dgm:pt modelId="{A9A52DDE-0F90-4D44-8F7D-98ACD39EAB01}" type="sibTrans" cxnId="{68363156-50DB-4446-9633-7927F749D746}">
      <dgm:prSet/>
      <dgm:spPr/>
    </dgm:pt>
    <dgm:pt modelId="{D7A1BEE5-BF47-44F0-B2F8-F63AFFE17035}" type="pres">
      <dgm:prSet presAssocID="{AAE7988D-9935-41BE-8E28-7AF884648F2C}" presName="vert0" presStyleCnt="0">
        <dgm:presLayoutVars>
          <dgm:dir/>
          <dgm:animOne val="branch"/>
          <dgm:animLvl val="lvl"/>
        </dgm:presLayoutVars>
      </dgm:prSet>
      <dgm:spPr/>
    </dgm:pt>
    <dgm:pt modelId="{A0FD0762-D6BB-457A-A53F-2BB6E392B820}" type="pres">
      <dgm:prSet presAssocID="{D3484106-379E-4662-A0A8-6DB91EBCE4EE}" presName="thickLine" presStyleLbl="alignNode1" presStyleIdx="0" presStyleCnt="6"/>
      <dgm:spPr/>
    </dgm:pt>
    <dgm:pt modelId="{22C7CBE2-997F-4C3B-8FF0-632BB2DBA217}" type="pres">
      <dgm:prSet presAssocID="{D3484106-379E-4662-A0A8-6DB91EBCE4EE}" presName="horz1" presStyleCnt="0"/>
      <dgm:spPr/>
    </dgm:pt>
    <dgm:pt modelId="{69F01858-F539-4CC5-891D-5DA253363334}" type="pres">
      <dgm:prSet presAssocID="{D3484106-379E-4662-A0A8-6DB91EBCE4EE}" presName="tx1" presStyleLbl="revTx" presStyleIdx="0" presStyleCnt="6"/>
      <dgm:spPr/>
    </dgm:pt>
    <dgm:pt modelId="{693F13C6-05F9-4D96-AB8A-6284155ACC0F}" type="pres">
      <dgm:prSet presAssocID="{D3484106-379E-4662-A0A8-6DB91EBCE4EE}" presName="vert1" presStyleCnt="0"/>
      <dgm:spPr/>
    </dgm:pt>
    <dgm:pt modelId="{A06B2E4D-8152-4552-BF38-2129FD32C034}" type="pres">
      <dgm:prSet presAssocID="{1AEF6DAD-BCF4-44A3-A4BE-8CC224C9B0FE}" presName="thickLine" presStyleLbl="alignNode1" presStyleIdx="1" presStyleCnt="6"/>
      <dgm:spPr/>
    </dgm:pt>
    <dgm:pt modelId="{A92237B8-ED89-4568-83FC-C82EF8A89624}" type="pres">
      <dgm:prSet presAssocID="{1AEF6DAD-BCF4-44A3-A4BE-8CC224C9B0FE}" presName="horz1" presStyleCnt="0"/>
      <dgm:spPr/>
    </dgm:pt>
    <dgm:pt modelId="{9D044DE5-E1AE-42E5-B5F6-5C687C8250DF}" type="pres">
      <dgm:prSet presAssocID="{1AEF6DAD-BCF4-44A3-A4BE-8CC224C9B0FE}" presName="tx1" presStyleLbl="revTx" presStyleIdx="1" presStyleCnt="6"/>
      <dgm:spPr/>
    </dgm:pt>
    <dgm:pt modelId="{E5EB7CFB-FAC8-4EA8-A9BD-72A8B9F084B0}" type="pres">
      <dgm:prSet presAssocID="{1AEF6DAD-BCF4-44A3-A4BE-8CC224C9B0FE}" presName="vert1" presStyleCnt="0"/>
      <dgm:spPr/>
    </dgm:pt>
    <dgm:pt modelId="{94A2639A-22E0-41B8-A2A1-35A448B0931A}" type="pres">
      <dgm:prSet presAssocID="{7848B134-354A-413F-851D-7ED10C32050F}" presName="thickLine" presStyleLbl="alignNode1" presStyleIdx="2" presStyleCnt="6"/>
      <dgm:spPr/>
    </dgm:pt>
    <dgm:pt modelId="{8889508F-0B8C-4E11-B593-701B85353DF2}" type="pres">
      <dgm:prSet presAssocID="{7848B134-354A-413F-851D-7ED10C32050F}" presName="horz1" presStyleCnt="0"/>
      <dgm:spPr/>
    </dgm:pt>
    <dgm:pt modelId="{23291908-00A9-4E0E-9DB4-6DF36965D404}" type="pres">
      <dgm:prSet presAssocID="{7848B134-354A-413F-851D-7ED10C32050F}" presName="tx1" presStyleLbl="revTx" presStyleIdx="2" presStyleCnt="6"/>
      <dgm:spPr/>
    </dgm:pt>
    <dgm:pt modelId="{A3EAC6F0-A65A-431E-81F1-1A3A4D70F8B7}" type="pres">
      <dgm:prSet presAssocID="{7848B134-354A-413F-851D-7ED10C32050F}" presName="vert1" presStyleCnt="0"/>
      <dgm:spPr/>
    </dgm:pt>
    <dgm:pt modelId="{A10A7B32-5857-4429-BA61-4C83F21EAD33}" type="pres">
      <dgm:prSet presAssocID="{23AF7AB0-57DA-49A2-B4F1-ED5A92007C55}" presName="thickLine" presStyleLbl="alignNode1" presStyleIdx="3" presStyleCnt="6"/>
      <dgm:spPr/>
    </dgm:pt>
    <dgm:pt modelId="{6AE19E6F-3106-4536-9B87-F921514AC8A5}" type="pres">
      <dgm:prSet presAssocID="{23AF7AB0-57DA-49A2-B4F1-ED5A92007C55}" presName="horz1" presStyleCnt="0"/>
      <dgm:spPr/>
    </dgm:pt>
    <dgm:pt modelId="{7507BB66-354A-400C-A180-400A5FDDF30B}" type="pres">
      <dgm:prSet presAssocID="{23AF7AB0-57DA-49A2-B4F1-ED5A92007C55}" presName="tx1" presStyleLbl="revTx" presStyleIdx="3" presStyleCnt="6"/>
      <dgm:spPr/>
    </dgm:pt>
    <dgm:pt modelId="{8833BB7B-58A4-4013-8F5C-D54AFF7665A3}" type="pres">
      <dgm:prSet presAssocID="{23AF7AB0-57DA-49A2-B4F1-ED5A92007C55}" presName="vert1" presStyleCnt="0"/>
      <dgm:spPr/>
    </dgm:pt>
    <dgm:pt modelId="{5E6187B1-8A92-4FBA-A8C3-BB82D544E683}" type="pres">
      <dgm:prSet presAssocID="{9164E809-71F5-41D2-ABE4-7CD492330B0E}" presName="thickLine" presStyleLbl="alignNode1" presStyleIdx="4" presStyleCnt="6"/>
      <dgm:spPr/>
    </dgm:pt>
    <dgm:pt modelId="{81DD29B1-C904-42BF-B937-0CFF596C50F5}" type="pres">
      <dgm:prSet presAssocID="{9164E809-71F5-41D2-ABE4-7CD492330B0E}" presName="horz1" presStyleCnt="0"/>
      <dgm:spPr/>
    </dgm:pt>
    <dgm:pt modelId="{98F6E06E-EC2A-484C-8735-2F1E9999620B}" type="pres">
      <dgm:prSet presAssocID="{9164E809-71F5-41D2-ABE4-7CD492330B0E}" presName="tx1" presStyleLbl="revTx" presStyleIdx="4" presStyleCnt="6"/>
      <dgm:spPr/>
    </dgm:pt>
    <dgm:pt modelId="{CBCB0950-D206-4489-9DAE-5A640C0B0FBE}" type="pres">
      <dgm:prSet presAssocID="{9164E809-71F5-41D2-ABE4-7CD492330B0E}" presName="vert1" presStyleCnt="0"/>
      <dgm:spPr/>
    </dgm:pt>
    <dgm:pt modelId="{3B918F5D-E660-4F3D-8DCA-04490098B582}" type="pres">
      <dgm:prSet presAssocID="{9829BCCF-F3BF-4CD4-A930-EA7068AE6B47}" presName="thickLine" presStyleLbl="alignNode1" presStyleIdx="5" presStyleCnt="6"/>
      <dgm:spPr/>
    </dgm:pt>
    <dgm:pt modelId="{3736858C-D1B4-4C6D-9F29-DFD5D793B321}" type="pres">
      <dgm:prSet presAssocID="{9829BCCF-F3BF-4CD4-A930-EA7068AE6B47}" presName="horz1" presStyleCnt="0"/>
      <dgm:spPr/>
    </dgm:pt>
    <dgm:pt modelId="{1BFF3FDC-17D3-4041-97DA-39C2566E6F41}" type="pres">
      <dgm:prSet presAssocID="{9829BCCF-F3BF-4CD4-A930-EA7068AE6B47}" presName="tx1" presStyleLbl="revTx" presStyleIdx="5" presStyleCnt="6"/>
      <dgm:spPr/>
    </dgm:pt>
    <dgm:pt modelId="{8C4D349F-AA82-499C-9D2B-0F17A114596B}" type="pres">
      <dgm:prSet presAssocID="{9829BCCF-F3BF-4CD4-A930-EA7068AE6B47}" presName="vert1" presStyleCnt="0"/>
      <dgm:spPr/>
    </dgm:pt>
  </dgm:ptLst>
  <dgm:cxnLst>
    <dgm:cxn modelId="{DB1BDF00-B78F-4FD0-A120-4BF6A9157E75}" type="presOf" srcId="{9164E809-71F5-41D2-ABE4-7CD492330B0E}" destId="{98F6E06E-EC2A-484C-8735-2F1E9999620B}" srcOrd="0" destOrd="0" presId="urn:microsoft.com/office/officeart/2008/layout/LinedList"/>
    <dgm:cxn modelId="{7906601B-3C76-4F59-AEFD-AC6178B514D9}" srcId="{AAE7988D-9935-41BE-8E28-7AF884648F2C}" destId="{23AF7AB0-57DA-49A2-B4F1-ED5A92007C55}" srcOrd="3" destOrd="0" parTransId="{CA47852B-4A29-4E15-AD7D-F336E3D61C59}" sibTransId="{5FBB9309-6339-4276-B934-B3571F974837}"/>
    <dgm:cxn modelId="{5B9DCA2D-5A7B-4EA0-A7B3-59B360A15CD4}" srcId="{AAE7988D-9935-41BE-8E28-7AF884648F2C}" destId="{1AEF6DAD-BCF4-44A3-A4BE-8CC224C9B0FE}" srcOrd="1" destOrd="0" parTransId="{F9A11105-1169-4A3C-92FF-950933FFC600}" sibTransId="{48BF88CA-961B-4209-BCA5-F0EE4AB8FC75}"/>
    <dgm:cxn modelId="{F7EE3F31-1106-400E-85D6-937494AC883E}" type="presOf" srcId="{AAE7988D-9935-41BE-8E28-7AF884648F2C}" destId="{D7A1BEE5-BF47-44F0-B2F8-F63AFFE17035}" srcOrd="0" destOrd="0" presId="urn:microsoft.com/office/officeart/2008/layout/LinedList"/>
    <dgm:cxn modelId="{3B686840-816D-4E36-8EFF-26312DCBE2BF}" type="presOf" srcId="{23AF7AB0-57DA-49A2-B4F1-ED5A92007C55}" destId="{7507BB66-354A-400C-A180-400A5FDDF30B}" srcOrd="0" destOrd="0" presId="urn:microsoft.com/office/officeart/2008/layout/LinedList"/>
    <dgm:cxn modelId="{DF2B094A-E244-42D7-A5F4-E46C0AF26486}" srcId="{AAE7988D-9935-41BE-8E28-7AF884648F2C}" destId="{D3484106-379E-4662-A0A8-6DB91EBCE4EE}" srcOrd="0" destOrd="0" parTransId="{A17878BF-064A-4EBB-BC75-C98C66F692D8}" sibTransId="{B59E07A6-3D69-4E0F-98E8-1AF0754FEEEA}"/>
    <dgm:cxn modelId="{C018DC54-F6E9-4628-82BA-60CAEA37688F}" type="presOf" srcId="{D3484106-379E-4662-A0A8-6DB91EBCE4EE}" destId="{69F01858-F539-4CC5-891D-5DA253363334}" srcOrd="0" destOrd="0" presId="urn:microsoft.com/office/officeart/2008/layout/LinedList"/>
    <dgm:cxn modelId="{68363156-50DB-4446-9633-7927F749D746}" srcId="{AAE7988D-9935-41BE-8E28-7AF884648F2C}" destId="{7848B134-354A-413F-851D-7ED10C32050F}" srcOrd="2" destOrd="0" parTransId="{0CC8F64E-EDC6-4DB6-AF7F-58D581D041DC}" sibTransId="{A9A52DDE-0F90-4D44-8F7D-98ACD39EAB01}"/>
    <dgm:cxn modelId="{2223EE7D-F327-483A-88AF-012A4707218E}" type="presOf" srcId="{1AEF6DAD-BCF4-44A3-A4BE-8CC224C9B0FE}" destId="{9D044DE5-E1AE-42E5-B5F6-5C687C8250DF}" srcOrd="0" destOrd="0" presId="urn:microsoft.com/office/officeart/2008/layout/LinedList"/>
    <dgm:cxn modelId="{BCD207C5-985A-4F7D-BC0F-641D47544651}" type="presOf" srcId="{9829BCCF-F3BF-4CD4-A930-EA7068AE6B47}" destId="{1BFF3FDC-17D3-4041-97DA-39C2566E6F41}" srcOrd="0" destOrd="0" presId="urn:microsoft.com/office/officeart/2008/layout/LinedList"/>
    <dgm:cxn modelId="{A7FC5BD8-D037-4852-BBA5-84786D453CFC}" srcId="{AAE7988D-9935-41BE-8E28-7AF884648F2C}" destId="{9164E809-71F5-41D2-ABE4-7CD492330B0E}" srcOrd="4" destOrd="0" parTransId="{A9BC070B-9FA3-4482-BFA6-534680B7BB29}" sibTransId="{A4656642-60C0-49B8-8664-FA93C3011EAF}"/>
    <dgm:cxn modelId="{5F62E0D8-D82B-4433-A723-2CFF21256F46}" type="presOf" srcId="{7848B134-354A-413F-851D-7ED10C32050F}" destId="{23291908-00A9-4E0E-9DB4-6DF36965D404}" srcOrd="0" destOrd="0" presId="urn:microsoft.com/office/officeart/2008/layout/LinedList"/>
    <dgm:cxn modelId="{882813DA-006C-4E1F-A83E-29AE49838E90}" srcId="{AAE7988D-9935-41BE-8E28-7AF884648F2C}" destId="{9829BCCF-F3BF-4CD4-A930-EA7068AE6B47}" srcOrd="5" destOrd="0" parTransId="{E52129B5-35E4-4F8A-BF1D-596F7C8F4684}" sibTransId="{AB4F23C0-A3B7-4372-B5BE-C7BFDEA40E60}"/>
    <dgm:cxn modelId="{13D64BAF-2306-4993-AE5C-A9F1AB49CC1F}" type="presParOf" srcId="{D7A1BEE5-BF47-44F0-B2F8-F63AFFE17035}" destId="{A0FD0762-D6BB-457A-A53F-2BB6E392B820}" srcOrd="0" destOrd="0" presId="urn:microsoft.com/office/officeart/2008/layout/LinedList"/>
    <dgm:cxn modelId="{935F2039-CEDA-4419-BEAA-F139ADFA66FA}" type="presParOf" srcId="{D7A1BEE5-BF47-44F0-B2F8-F63AFFE17035}" destId="{22C7CBE2-997F-4C3B-8FF0-632BB2DBA217}" srcOrd="1" destOrd="0" presId="urn:microsoft.com/office/officeart/2008/layout/LinedList"/>
    <dgm:cxn modelId="{E07626CA-B086-44B6-9CE2-8392EAE6964D}" type="presParOf" srcId="{22C7CBE2-997F-4C3B-8FF0-632BB2DBA217}" destId="{69F01858-F539-4CC5-891D-5DA253363334}" srcOrd="0" destOrd="0" presId="urn:microsoft.com/office/officeart/2008/layout/LinedList"/>
    <dgm:cxn modelId="{A56C9373-6A36-49F0-B3DE-639DE874DCD2}" type="presParOf" srcId="{22C7CBE2-997F-4C3B-8FF0-632BB2DBA217}" destId="{693F13C6-05F9-4D96-AB8A-6284155ACC0F}" srcOrd="1" destOrd="0" presId="urn:microsoft.com/office/officeart/2008/layout/LinedList"/>
    <dgm:cxn modelId="{5A4C43BA-491C-4C75-ADEA-8AC28722CDFC}" type="presParOf" srcId="{D7A1BEE5-BF47-44F0-B2F8-F63AFFE17035}" destId="{A06B2E4D-8152-4552-BF38-2129FD32C034}" srcOrd="2" destOrd="0" presId="urn:microsoft.com/office/officeart/2008/layout/LinedList"/>
    <dgm:cxn modelId="{22790A56-6D4F-47EF-962D-68151502BB54}" type="presParOf" srcId="{D7A1BEE5-BF47-44F0-B2F8-F63AFFE17035}" destId="{A92237B8-ED89-4568-83FC-C82EF8A89624}" srcOrd="3" destOrd="0" presId="urn:microsoft.com/office/officeart/2008/layout/LinedList"/>
    <dgm:cxn modelId="{4AB99504-FBD1-4BAB-BDEC-473F1BE6B9E9}" type="presParOf" srcId="{A92237B8-ED89-4568-83FC-C82EF8A89624}" destId="{9D044DE5-E1AE-42E5-B5F6-5C687C8250DF}" srcOrd="0" destOrd="0" presId="urn:microsoft.com/office/officeart/2008/layout/LinedList"/>
    <dgm:cxn modelId="{6706DD3F-CC33-4748-A1A0-8992C8EEA9A3}" type="presParOf" srcId="{A92237B8-ED89-4568-83FC-C82EF8A89624}" destId="{E5EB7CFB-FAC8-4EA8-A9BD-72A8B9F084B0}" srcOrd="1" destOrd="0" presId="urn:microsoft.com/office/officeart/2008/layout/LinedList"/>
    <dgm:cxn modelId="{B3E27064-F41F-4593-BC39-7B75E781D3E4}" type="presParOf" srcId="{D7A1BEE5-BF47-44F0-B2F8-F63AFFE17035}" destId="{94A2639A-22E0-41B8-A2A1-35A448B0931A}" srcOrd="4" destOrd="0" presId="urn:microsoft.com/office/officeart/2008/layout/LinedList"/>
    <dgm:cxn modelId="{B58940E1-A5AF-4966-87A4-D5CEFAA6F496}" type="presParOf" srcId="{D7A1BEE5-BF47-44F0-B2F8-F63AFFE17035}" destId="{8889508F-0B8C-4E11-B593-701B85353DF2}" srcOrd="5" destOrd="0" presId="urn:microsoft.com/office/officeart/2008/layout/LinedList"/>
    <dgm:cxn modelId="{CF6EDD0B-F447-467D-835D-3CAB3975CF1F}" type="presParOf" srcId="{8889508F-0B8C-4E11-B593-701B85353DF2}" destId="{23291908-00A9-4E0E-9DB4-6DF36965D404}" srcOrd="0" destOrd="0" presId="urn:microsoft.com/office/officeart/2008/layout/LinedList"/>
    <dgm:cxn modelId="{65187B99-0A0F-4323-8CB4-4A8B6488228D}" type="presParOf" srcId="{8889508F-0B8C-4E11-B593-701B85353DF2}" destId="{A3EAC6F0-A65A-431E-81F1-1A3A4D70F8B7}" srcOrd="1" destOrd="0" presId="urn:microsoft.com/office/officeart/2008/layout/LinedList"/>
    <dgm:cxn modelId="{A7A760BE-7BEF-4C88-BC4E-9168E52618BF}" type="presParOf" srcId="{D7A1BEE5-BF47-44F0-B2F8-F63AFFE17035}" destId="{A10A7B32-5857-4429-BA61-4C83F21EAD33}" srcOrd="6" destOrd="0" presId="urn:microsoft.com/office/officeart/2008/layout/LinedList"/>
    <dgm:cxn modelId="{C9C70D52-E121-4E89-BD2C-6B67E91C5EFF}" type="presParOf" srcId="{D7A1BEE5-BF47-44F0-B2F8-F63AFFE17035}" destId="{6AE19E6F-3106-4536-9B87-F921514AC8A5}" srcOrd="7" destOrd="0" presId="urn:microsoft.com/office/officeart/2008/layout/LinedList"/>
    <dgm:cxn modelId="{2B676BD7-379B-454D-B1DB-4B694E28264D}" type="presParOf" srcId="{6AE19E6F-3106-4536-9B87-F921514AC8A5}" destId="{7507BB66-354A-400C-A180-400A5FDDF30B}" srcOrd="0" destOrd="0" presId="urn:microsoft.com/office/officeart/2008/layout/LinedList"/>
    <dgm:cxn modelId="{CD452469-676C-43EB-B73F-28D16F299430}" type="presParOf" srcId="{6AE19E6F-3106-4536-9B87-F921514AC8A5}" destId="{8833BB7B-58A4-4013-8F5C-D54AFF7665A3}" srcOrd="1" destOrd="0" presId="urn:microsoft.com/office/officeart/2008/layout/LinedList"/>
    <dgm:cxn modelId="{098ABBDD-8947-46F2-8BCA-B30A9999C950}" type="presParOf" srcId="{D7A1BEE5-BF47-44F0-B2F8-F63AFFE17035}" destId="{5E6187B1-8A92-4FBA-A8C3-BB82D544E683}" srcOrd="8" destOrd="0" presId="urn:microsoft.com/office/officeart/2008/layout/LinedList"/>
    <dgm:cxn modelId="{F73F86AB-D21A-4FAB-BBC9-E9D98E95E2A5}" type="presParOf" srcId="{D7A1BEE5-BF47-44F0-B2F8-F63AFFE17035}" destId="{81DD29B1-C904-42BF-B937-0CFF596C50F5}" srcOrd="9" destOrd="0" presId="urn:microsoft.com/office/officeart/2008/layout/LinedList"/>
    <dgm:cxn modelId="{218C8FC1-34D5-434D-9E08-683625347B33}" type="presParOf" srcId="{81DD29B1-C904-42BF-B937-0CFF596C50F5}" destId="{98F6E06E-EC2A-484C-8735-2F1E9999620B}" srcOrd="0" destOrd="0" presId="urn:microsoft.com/office/officeart/2008/layout/LinedList"/>
    <dgm:cxn modelId="{ADEDADE5-F0BA-4520-8C95-D462462A5C66}" type="presParOf" srcId="{81DD29B1-C904-42BF-B937-0CFF596C50F5}" destId="{CBCB0950-D206-4489-9DAE-5A640C0B0FBE}" srcOrd="1" destOrd="0" presId="urn:microsoft.com/office/officeart/2008/layout/LinedList"/>
    <dgm:cxn modelId="{35BDC895-D8C9-4B25-9829-CD63C93F23A8}" type="presParOf" srcId="{D7A1BEE5-BF47-44F0-B2F8-F63AFFE17035}" destId="{3B918F5D-E660-4F3D-8DCA-04490098B582}" srcOrd="10" destOrd="0" presId="urn:microsoft.com/office/officeart/2008/layout/LinedList"/>
    <dgm:cxn modelId="{8E0FD0F7-07D6-4B7F-81C0-FF03DD756E51}" type="presParOf" srcId="{D7A1BEE5-BF47-44F0-B2F8-F63AFFE17035}" destId="{3736858C-D1B4-4C6D-9F29-DFD5D793B321}" srcOrd="11" destOrd="0" presId="urn:microsoft.com/office/officeart/2008/layout/LinedList"/>
    <dgm:cxn modelId="{B1B4D388-45CC-4F2E-AC28-7C26DBB3AECC}" type="presParOf" srcId="{3736858C-D1B4-4C6D-9F29-DFD5D793B321}" destId="{1BFF3FDC-17D3-4041-97DA-39C2566E6F41}" srcOrd="0" destOrd="0" presId="urn:microsoft.com/office/officeart/2008/layout/LinedList"/>
    <dgm:cxn modelId="{D85566C8-D739-451C-AF93-72E67E9C28D3}" type="presParOf" srcId="{3736858C-D1B4-4C6D-9F29-DFD5D793B321}" destId="{8C4D349F-AA82-499C-9D2B-0F17A114596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193D2-040D-40B8-A4FA-266304F08307}"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02D25406-6F51-4C68-B6AE-601CE799E40B}">
      <dgm:prSet/>
      <dgm:spPr/>
      <dgm:t>
        <a:bodyPr/>
        <a:lstStyle/>
        <a:p>
          <a:pPr>
            <a:lnSpc>
              <a:spcPct val="100000"/>
            </a:lnSpc>
          </a:pPr>
          <a:r>
            <a:rPr lang="en-US"/>
            <a:t>Offer students an enriching and challenging educational opportunity.</a:t>
          </a:r>
          <a:r>
            <a:rPr lang="en-US">
              <a:latin typeface="Century Gothic" panose="020B0502020202020204"/>
            </a:rPr>
            <a:t> </a:t>
          </a:r>
          <a:endParaRPr lang="en-US"/>
        </a:p>
      </dgm:t>
    </dgm:pt>
    <dgm:pt modelId="{6821FB00-4F00-4D5D-9D4F-84502DF16370}" type="parTrans" cxnId="{D34A9E03-C76C-4BF2-B2A4-D9E7CCF7658B}">
      <dgm:prSet/>
      <dgm:spPr/>
      <dgm:t>
        <a:bodyPr/>
        <a:lstStyle/>
        <a:p>
          <a:endParaRPr lang="en-US"/>
        </a:p>
      </dgm:t>
    </dgm:pt>
    <dgm:pt modelId="{8D3531AA-FF33-4E2D-8CF2-3259A5178BF0}" type="sibTrans" cxnId="{D34A9E03-C76C-4BF2-B2A4-D9E7CCF7658B}">
      <dgm:prSet/>
      <dgm:spPr/>
      <dgm:t>
        <a:bodyPr/>
        <a:lstStyle/>
        <a:p>
          <a:endParaRPr lang="en-US"/>
        </a:p>
      </dgm:t>
    </dgm:pt>
    <dgm:pt modelId="{12E6815F-A546-4A35-BE17-A89862F8974D}">
      <dgm:prSet/>
      <dgm:spPr/>
      <dgm:t>
        <a:bodyPr/>
        <a:lstStyle/>
        <a:p>
          <a:pPr>
            <a:lnSpc>
              <a:spcPct val="100000"/>
            </a:lnSpc>
          </a:pPr>
          <a:r>
            <a:rPr lang="en-US" baseline="0"/>
            <a:t>Students will learn to read, write, and communicate at high academic levels in</a:t>
          </a:r>
          <a:r>
            <a:rPr lang="en-US" baseline="0">
              <a:latin typeface="Century Gothic" panose="020B0502020202020204"/>
            </a:rPr>
            <a:t> </a:t>
          </a:r>
          <a:r>
            <a:rPr lang="en-US" baseline="0"/>
            <a:t>Mandarin/English while achieving academic success in all content</a:t>
          </a:r>
          <a:r>
            <a:rPr lang="en-US" baseline="0">
              <a:latin typeface="Century Gothic" panose="020B0502020202020204"/>
            </a:rPr>
            <a:t> </a:t>
          </a:r>
          <a:r>
            <a:rPr lang="en-US" baseline="0"/>
            <a:t>areas.</a:t>
          </a:r>
          <a:r>
            <a:rPr lang="en-US" baseline="0">
              <a:latin typeface="Century Gothic" panose="020B0502020202020204"/>
            </a:rPr>
            <a:t> </a:t>
          </a:r>
          <a:endParaRPr lang="en-US" baseline="0"/>
        </a:p>
      </dgm:t>
    </dgm:pt>
    <dgm:pt modelId="{8D52323F-8EED-4859-B324-3EEE9E55D75C}" type="parTrans" cxnId="{AB93413C-771C-4DAA-90DD-DEE1BD025705}">
      <dgm:prSet/>
      <dgm:spPr/>
      <dgm:t>
        <a:bodyPr/>
        <a:lstStyle/>
        <a:p>
          <a:endParaRPr lang="en-US"/>
        </a:p>
      </dgm:t>
    </dgm:pt>
    <dgm:pt modelId="{2B3CDEF2-56A3-42CE-942E-5F8C2DC892B1}" type="sibTrans" cxnId="{AB93413C-771C-4DAA-90DD-DEE1BD025705}">
      <dgm:prSet/>
      <dgm:spPr/>
      <dgm:t>
        <a:bodyPr/>
        <a:lstStyle/>
        <a:p>
          <a:endParaRPr lang="en-US"/>
        </a:p>
      </dgm:t>
    </dgm:pt>
    <dgm:pt modelId="{4EFFF662-2CC5-4506-A441-3D27CB6835D5}">
      <dgm:prSet/>
      <dgm:spPr/>
      <dgm:t>
        <a:bodyPr/>
        <a:lstStyle/>
        <a:p>
          <a:pPr>
            <a:lnSpc>
              <a:spcPct val="100000"/>
            </a:lnSpc>
          </a:pPr>
          <a:r>
            <a:rPr lang="en-US"/>
            <a:t>Students will develop the </a:t>
          </a:r>
          <a:r>
            <a:rPr lang="en-US">
              <a:latin typeface="Century Gothic" panose="020B0502020202020204"/>
            </a:rPr>
            <a:t>biliteracy</a:t>
          </a:r>
          <a:r>
            <a:rPr lang="en-US"/>
            <a:t> skills and cross-cultural skills and competencies needed to succeed in our multi-cultural society and global economy.</a:t>
          </a:r>
        </a:p>
      </dgm:t>
    </dgm:pt>
    <dgm:pt modelId="{AAFCF570-E8FF-4E76-AC18-630B461E4B71}" type="parTrans" cxnId="{85C15BC2-C367-4AD8-9FFF-04269B752FF3}">
      <dgm:prSet/>
      <dgm:spPr/>
      <dgm:t>
        <a:bodyPr/>
        <a:lstStyle/>
        <a:p>
          <a:endParaRPr lang="en-US"/>
        </a:p>
      </dgm:t>
    </dgm:pt>
    <dgm:pt modelId="{B7E98B45-0731-4E8D-82AE-4EF6A77F7BA3}" type="sibTrans" cxnId="{85C15BC2-C367-4AD8-9FFF-04269B752FF3}">
      <dgm:prSet/>
      <dgm:spPr/>
      <dgm:t>
        <a:bodyPr/>
        <a:lstStyle/>
        <a:p>
          <a:endParaRPr lang="en-US"/>
        </a:p>
      </dgm:t>
    </dgm:pt>
    <dgm:pt modelId="{9EA38FF6-92C3-42AF-9B46-6F2672ED6F66}" type="pres">
      <dgm:prSet presAssocID="{1F1193D2-040D-40B8-A4FA-266304F08307}" presName="root" presStyleCnt="0">
        <dgm:presLayoutVars>
          <dgm:dir/>
          <dgm:resizeHandles val="exact"/>
        </dgm:presLayoutVars>
      </dgm:prSet>
      <dgm:spPr/>
    </dgm:pt>
    <dgm:pt modelId="{1E4C54A5-85E6-4C8A-A05A-2FC4586467F9}" type="pres">
      <dgm:prSet presAssocID="{02D25406-6F51-4C68-B6AE-601CE799E40B}" presName="compNode" presStyleCnt="0"/>
      <dgm:spPr/>
    </dgm:pt>
    <dgm:pt modelId="{279F9441-ADF8-4779-BCC8-71579CF4EA72}" type="pres">
      <dgm:prSet presAssocID="{02D25406-6F51-4C68-B6AE-601CE799E40B}" presName="bgRect" presStyleLbl="bgShp" presStyleIdx="0" presStyleCnt="3" custLinFactNeighborX="-38" custLinFactNeighborY="7098"/>
      <dgm:spPr/>
    </dgm:pt>
    <dgm:pt modelId="{67D4D9F7-69E1-4662-8AFB-5E7589EB9F4B}" type="pres">
      <dgm:prSet presAssocID="{02D25406-6F51-4C68-B6AE-601CE799E4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F0CF7D6-83D9-4A8A-8B2B-8CE28B139C83}" type="pres">
      <dgm:prSet presAssocID="{02D25406-6F51-4C68-B6AE-601CE799E40B}" presName="spaceRect" presStyleCnt="0"/>
      <dgm:spPr/>
    </dgm:pt>
    <dgm:pt modelId="{F9D89324-389A-4F47-B691-7D2956296F56}" type="pres">
      <dgm:prSet presAssocID="{02D25406-6F51-4C68-B6AE-601CE799E40B}" presName="parTx" presStyleLbl="revTx" presStyleIdx="0" presStyleCnt="3">
        <dgm:presLayoutVars>
          <dgm:chMax val="0"/>
          <dgm:chPref val="0"/>
        </dgm:presLayoutVars>
      </dgm:prSet>
      <dgm:spPr/>
    </dgm:pt>
    <dgm:pt modelId="{F556F8E6-050C-4974-8A68-F0FA4436B4BB}" type="pres">
      <dgm:prSet presAssocID="{8D3531AA-FF33-4E2D-8CF2-3259A5178BF0}" presName="sibTrans" presStyleCnt="0"/>
      <dgm:spPr/>
    </dgm:pt>
    <dgm:pt modelId="{B1CD2013-8C9F-48EA-8827-A5DC7F5646A1}" type="pres">
      <dgm:prSet presAssocID="{12E6815F-A546-4A35-BE17-A89862F8974D}" presName="compNode" presStyleCnt="0"/>
      <dgm:spPr/>
    </dgm:pt>
    <dgm:pt modelId="{C9EFE435-FDB8-4B47-8B08-9AEB53FCF5EB}" type="pres">
      <dgm:prSet presAssocID="{12E6815F-A546-4A35-BE17-A89862F8974D}" presName="bgRect" presStyleLbl="bgShp" presStyleIdx="1" presStyleCnt="3"/>
      <dgm:spPr/>
    </dgm:pt>
    <dgm:pt modelId="{E18C9218-9B26-49C5-8574-2E98C596F6F9}" type="pres">
      <dgm:prSet presAssocID="{12E6815F-A546-4A35-BE17-A89862F897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0FD82757-79BF-4F77-9589-4D2AEAF54A47}" type="pres">
      <dgm:prSet presAssocID="{12E6815F-A546-4A35-BE17-A89862F8974D}" presName="spaceRect" presStyleCnt="0"/>
      <dgm:spPr/>
    </dgm:pt>
    <dgm:pt modelId="{A71FF7C3-7759-4803-B13B-D70AA1DCC53F}" type="pres">
      <dgm:prSet presAssocID="{12E6815F-A546-4A35-BE17-A89862F8974D}" presName="parTx" presStyleLbl="revTx" presStyleIdx="1" presStyleCnt="3">
        <dgm:presLayoutVars>
          <dgm:chMax val="0"/>
          <dgm:chPref val="0"/>
        </dgm:presLayoutVars>
      </dgm:prSet>
      <dgm:spPr/>
    </dgm:pt>
    <dgm:pt modelId="{89A94C83-75AA-4C70-BCF5-159ACE99EE83}" type="pres">
      <dgm:prSet presAssocID="{2B3CDEF2-56A3-42CE-942E-5F8C2DC892B1}" presName="sibTrans" presStyleCnt="0"/>
      <dgm:spPr/>
    </dgm:pt>
    <dgm:pt modelId="{0F3FCD66-2A48-45C7-BB2C-2FFBBB7E2895}" type="pres">
      <dgm:prSet presAssocID="{4EFFF662-2CC5-4506-A441-3D27CB6835D5}" presName="compNode" presStyleCnt="0"/>
      <dgm:spPr/>
    </dgm:pt>
    <dgm:pt modelId="{BF4DEA82-87F6-41FC-AA4C-EDB7FC82641E}" type="pres">
      <dgm:prSet presAssocID="{4EFFF662-2CC5-4506-A441-3D27CB6835D5}" presName="bgRect" presStyleLbl="bgShp" presStyleIdx="2" presStyleCnt="3"/>
      <dgm:spPr/>
    </dgm:pt>
    <dgm:pt modelId="{8A743185-1560-4B20-AFF1-34F74EA1F1F4}" type="pres">
      <dgm:prSet presAssocID="{4EFFF662-2CC5-4506-A441-3D27CB6835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7BF2C4C-3BE9-4B01-AC84-F84D164A9D2A}" type="pres">
      <dgm:prSet presAssocID="{4EFFF662-2CC5-4506-A441-3D27CB6835D5}" presName="spaceRect" presStyleCnt="0"/>
      <dgm:spPr/>
    </dgm:pt>
    <dgm:pt modelId="{00FDE8B7-1400-4187-99DC-FDE9441D4A4A}" type="pres">
      <dgm:prSet presAssocID="{4EFFF662-2CC5-4506-A441-3D27CB6835D5}" presName="parTx" presStyleLbl="revTx" presStyleIdx="2" presStyleCnt="3">
        <dgm:presLayoutVars>
          <dgm:chMax val="0"/>
          <dgm:chPref val="0"/>
        </dgm:presLayoutVars>
      </dgm:prSet>
      <dgm:spPr/>
    </dgm:pt>
  </dgm:ptLst>
  <dgm:cxnLst>
    <dgm:cxn modelId="{D34A9E03-C76C-4BF2-B2A4-D9E7CCF7658B}" srcId="{1F1193D2-040D-40B8-A4FA-266304F08307}" destId="{02D25406-6F51-4C68-B6AE-601CE799E40B}" srcOrd="0" destOrd="0" parTransId="{6821FB00-4F00-4D5D-9D4F-84502DF16370}" sibTransId="{8D3531AA-FF33-4E2D-8CF2-3259A5178BF0}"/>
    <dgm:cxn modelId="{4298D206-D6A1-4152-9F48-B3055C1C63A8}" type="presOf" srcId="{1F1193D2-040D-40B8-A4FA-266304F08307}" destId="{9EA38FF6-92C3-42AF-9B46-6F2672ED6F66}" srcOrd="0" destOrd="0" presId="urn:microsoft.com/office/officeart/2018/2/layout/IconVerticalSolidList"/>
    <dgm:cxn modelId="{64B6560C-E316-4CB2-A186-A43331C65E6C}" type="presOf" srcId="{4EFFF662-2CC5-4506-A441-3D27CB6835D5}" destId="{00FDE8B7-1400-4187-99DC-FDE9441D4A4A}" srcOrd="0" destOrd="0" presId="urn:microsoft.com/office/officeart/2018/2/layout/IconVerticalSolidList"/>
    <dgm:cxn modelId="{AB93413C-771C-4DAA-90DD-DEE1BD025705}" srcId="{1F1193D2-040D-40B8-A4FA-266304F08307}" destId="{12E6815F-A546-4A35-BE17-A89862F8974D}" srcOrd="1" destOrd="0" parTransId="{8D52323F-8EED-4859-B324-3EEE9E55D75C}" sibTransId="{2B3CDEF2-56A3-42CE-942E-5F8C2DC892B1}"/>
    <dgm:cxn modelId="{459A197B-5811-408C-ACD1-C9C81A37A3C7}" type="presOf" srcId="{02D25406-6F51-4C68-B6AE-601CE799E40B}" destId="{F9D89324-389A-4F47-B691-7D2956296F56}" srcOrd="0" destOrd="0" presId="urn:microsoft.com/office/officeart/2018/2/layout/IconVerticalSolidList"/>
    <dgm:cxn modelId="{85C15BC2-C367-4AD8-9FFF-04269B752FF3}" srcId="{1F1193D2-040D-40B8-A4FA-266304F08307}" destId="{4EFFF662-2CC5-4506-A441-3D27CB6835D5}" srcOrd="2" destOrd="0" parTransId="{AAFCF570-E8FF-4E76-AC18-630B461E4B71}" sibTransId="{B7E98B45-0731-4E8D-82AE-4EF6A77F7BA3}"/>
    <dgm:cxn modelId="{B2F440F9-E484-461A-8918-53508D8D8E2F}" type="presOf" srcId="{12E6815F-A546-4A35-BE17-A89862F8974D}" destId="{A71FF7C3-7759-4803-B13B-D70AA1DCC53F}" srcOrd="0" destOrd="0" presId="urn:microsoft.com/office/officeart/2018/2/layout/IconVerticalSolidList"/>
    <dgm:cxn modelId="{3875AC31-9442-48AC-9604-5A901D049E23}" type="presParOf" srcId="{9EA38FF6-92C3-42AF-9B46-6F2672ED6F66}" destId="{1E4C54A5-85E6-4C8A-A05A-2FC4586467F9}" srcOrd="0" destOrd="0" presId="urn:microsoft.com/office/officeart/2018/2/layout/IconVerticalSolidList"/>
    <dgm:cxn modelId="{2C175532-CB13-4532-84E8-197FAD57E999}" type="presParOf" srcId="{1E4C54A5-85E6-4C8A-A05A-2FC4586467F9}" destId="{279F9441-ADF8-4779-BCC8-71579CF4EA72}" srcOrd="0" destOrd="0" presId="urn:microsoft.com/office/officeart/2018/2/layout/IconVerticalSolidList"/>
    <dgm:cxn modelId="{A584F379-CDEC-46FD-870F-D99F1D640FDB}" type="presParOf" srcId="{1E4C54A5-85E6-4C8A-A05A-2FC4586467F9}" destId="{67D4D9F7-69E1-4662-8AFB-5E7589EB9F4B}" srcOrd="1" destOrd="0" presId="urn:microsoft.com/office/officeart/2018/2/layout/IconVerticalSolidList"/>
    <dgm:cxn modelId="{DB6EF978-7A0E-4439-A0C2-2CEC77C50ABD}" type="presParOf" srcId="{1E4C54A5-85E6-4C8A-A05A-2FC4586467F9}" destId="{3F0CF7D6-83D9-4A8A-8B2B-8CE28B139C83}" srcOrd="2" destOrd="0" presId="urn:microsoft.com/office/officeart/2018/2/layout/IconVerticalSolidList"/>
    <dgm:cxn modelId="{8145A196-8CFA-42F7-ACAF-AD22BD3B9CA5}" type="presParOf" srcId="{1E4C54A5-85E6-4C8A-A05A-2FC4586467F9}" destId="{F9D89324-389A-4F47-B691-7D2956296F56}" srcOrd="3" destOrd="0" presId="urn:microsoft.com/office/officeart/2018/2/layout/IconVerticalSolidList"/>
    <dgm:cxn modelId="{D7A2E822-3B6B-4356-96D6-D8F64608FE10}" type="presParOf" srcId="{9EA38FF6-92C3-42AF-9B46-6F2672ED6F66}" destId="{F556F8E6-050C-4974-8A68-F0FA4436B4BB}" srcOrd="1" destOrd="0" presId="urn:microsoft.com/office/officeart/2018/2/layout/IconVerticalSolidList"/>
    <dgm:cxn modelId="{80B4C6F3-4EC2-43CC-B1ED-094046FEC95D}" type="presParOf" srcId="{9EA38FF6-92C3-42AF-9B46-6F2672ED6F66}" destId="{B1CD2013-8C9F-48EA-8827-A5DC7F5646A1}" srcOrd="2" destOrd="0" presId="urn:microsoft.com/office/officeart/2018/2/layout/IconVerticalSolidList"/>
    <dgm:cxn modelId="{E92BD9F9-25B4-447E-92C9-7D487D0882CB}" type="presParOf" srcId="{B1CD2013-8C9F-48EA-8827-A5DC7F5646A1}" destId="{C9EFE435-FDB8-4B47-8B08-9AEB53FCF5EB}" srcOrd="0" destOrd="0" presId="urn:microsoft.com/office/officeart/2018/2/layout/IconVerticalSolidList"/>
    <dgm:cxn modelId="{DC5996DB-358C-4D5C-963F-55F292A7FD87}" type="presParOf" srcId="{B1CD2013-8C9F-48EA-8827-A5DC7F5646A1}" destId="{E18C9218-9B26-49C5-8574-2E98C596F6F9}" srcOrd="1" destOrd="0" presId="urn:microsoft.com/office/officeart/2018/2/layout/IconVerticalSolidList"/>
    <dgm:cxn modelId="{FDA39351-BD07-401D-9DFE-C7C35B4285B2}" type="presParOf" srcId="{B1CD2013-8C9F-48EA-8827-A5DC7F5646A1}" destId="{0FD82757-79BF-4F77-9589-4D2AEAF54A47}" srcOrd="2" destOrd="0" presId="urn:microsoft.com/office/officeart/2018/2/layout/IconVerticalSolidList"/>
    <dgm:cxn modelId="{7B334DF0-0308-4D54-99DB-70A07F274528}" type="presParOf" srcId="{B1CD2013-8C9F-48EA-8827-A5DC7F5646A1}" destId="{A71FF7C3-7759-4803-B13B-D70AA1DCC53F}" srcOrd="3" destOrd="0" presId="urn:microsoft.com/office/officeart/2018/2/layout/IconVerticalSolidList"/>
    <dgm:cxn modelId="{A041EF57-F697-4574-B20F-1C9D4765CFA8}" type="presParOf" srcId="{9EA38FF6-92C3-42AF-9B46-6F2672ED6F66}" destId="{89A94C83-75AA-4C70-BCF5-159ACE99EE83}" srcOrd="3" destOrd="0" presId="urn:microsoft.com/office/officeart/2018/2/layout/IconVerticalSolidList"/>
    <dgm:cxn modelId="{E45AAC8F-49B7-4135-A8B2-65CEAF162B43}" type="presParOf" srcId="{9EA38FF6-92C3-42AF-9B46-6F2672ED6F66}" destId="{0F3FCD66-2A48-45C7-BB2C-2FFBBB7E2895}" srcOrd="4" destOrd="0" presId="urn:microsoft.com/office/officeart/2018/2/layout/IconVerticalSolidList"/>
    <dgm:cxn modelId="{B864759F-4BF6-49CD-B51A-263997B636AD}" type="presParOf" srcId="{0F3FCD66-2A48-45C7-BB2C-2FFBBB7E2895}" destId="{BF4DEA82-87F6-41FC-AA4C-EDB7FC82641E}" srcOrd="0" destOrd="0" presId="urn:microsoft.com/office/officeart/2018/2/layout/IconVerticalSolidList"/>
    <dgm:cxn modelId="{9AB3C9F8-1DC9-4BD7-948B-0ED6D6BD1BE6}" type="presParOf" srcId="{0F3FCD66-2A48-45C7-BB2C-2FFBBB7E2895}" destId="{8A743185-1560-4B20-AFF1-34F74EA1F1F4}" srcOrd="1" destOrd="0" presId="urn:microsoft.com/office/officeart/2018/2/layout/IconVerticalSolidList"/>
    <dgm:cxn modelId="{52429240-2BE5-4D06-9B4B-D4CAAAE9B452}" type="presParOf" srcId="{0F3FCD66-2A48-45C7-BB2C-2FFBBB7E2895}" destId="{67BF2C4C-3BE9-4B01-AC84-F84D164A9D2A}" srcOrd="2" destOrd="0" presId="urn:microsoft.com/office/officeart/2018/2/layout/IconVerticalSolidList"/>
    <dgm:cxn modelId="{B67FCC20-5050-4827-A3D6-BB9FA20A72D9}" type="presParOf" srcId="{0F3FCD66-2A48-45C7-BB2C-2FFBBB7E2895}" destId="{00FDE8B7-1400-4187-99DC-FDE9441D4A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D0762-D6BB-457A-A53F-2BB6E392B820}">
      <dsp:nvSpPr>
        <dsp:cNvPr id="0" name=""/>
        <dsp:cNvSpPr/>
      </dsp:nvSpPr>
      <dsp:spPr>
        <a:xfrm>
          <a:off x="0" y="2561"/>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01858-F539-4CC5-891D-5DA253363334}">
      <dsp:nvSpPr>
        <dsp:cNvPr id="0" name=""/>
        <dsp:cNvSpPr/>
      </dsp:nvSpPr>
      <dsp:spPr>
        <a:xfrm>
          <a:off x="0" y="2561"/>
          <a:ext cx="4793456"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dsp:txBody>
      <dsp:txXfrm>
        <a:off x="0" y="2561"/>
        <a:ext cx="4793456" cy="873593"/>
      </dsp:txXfrm>
    </dsp:sp>
    <dsp:sp modelId="{A06B2E4D-8152-4552-BF38-2129FD32C034}">
      <dsp:nvSpPr>
        <dsp:cNvPr id="0" name=""/>
        <dsp:cNvSpPr/>
      </dsp:nvSpPr>
      <dsp:spPr>
        <a:xfrm>
          <a:off x="0" y="876155"/>
          <a:ext cx="4793456" cy="0"/>
        </a:xfrm>
        <a:prstGeom prst="line">
          <a:avLst/>
        </a:prstGeom>
        <a:solidFill>
          <a:schemeClr val="accent2">
            <a:hueOff val="-266147"/>
            <a:satOff val="1643"/>
            <a:lumOff val="-235"/>
            <a:alphaOff val="0"/>
          </a:schemeClr>
        </a:solidFill>
        <a:ln w="19050" cap="rnd" cmpd="sng" algn="ctr">
          <a:solidFill>
            <a:schemeClr val="accent2">
              <a:hueOff val="-266147"/>
              <a:satOff val="1643"/>
              <a:lumOff val="-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44DE5-E1AE-42E5-B5F6-5C687C8250DF}">
      <dsp:nvSpPr>
        <dsp:cNvPr id="0" name=""/>
        <dsp:cNvSpPr/>
      </dsp:nvSpPr>
      <dsp:spPr>
        <a:xfrm>
          <a:off x="0" y="876155"/>
          <a:ext cx="4793456"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Mrs. Lisa Sura, Principal of Hidden Trails Elementary</a:t>
          </a:r>
          <a:endParaRPr lang="en-US" sz="2400" kern="1200"/>
        </a:p>
      </dsp:txBody>
      <dsp:txXfrm>
        <a:off x="0" y="876155"/>
        <a:ext cx="4793456" cy="873593"/>
      </dsp:txXfrm>
    </dsp:sp>
    <dsp:sp modelId="{94A2639A-22E0-41B8-A2A1-35A448B0931A}">
      <dsp:nvSpPr>
        <dsp:cNvPr id="0" name=""/>
        <dsp:cNvSpPr/>
      </dsp:nvSpPr>
      <dsp:spPr>
        <a:xfrm>
          <a:off x="0" y="1749749"/>
          <a:ext cx="4793456" cy="0"/>
        </a:xfrm>
        <a:prstGeom prst="line">
          <a:avLst/>
        </a:prstGeom>
        <a:solidFill>
          <a:schemeClr val="accent2">
            <a:hueOff val="-532294"/>
            <a:satOff val="3286"/>
            <a:lumOff val="-470"/>
            <a:alphaOff val="0"/>
          </a:schemeClr>
        </a:solidFill>
        <a:ln w="19050" cap="rnd" cmpd="sng" algn="ctr">
          <a:solidFill>
            <a:schemeClr val="accent2">
              <a:hueOff val="-532294"/>
              <a:satOff val="3286"/>
              <a:lumOff val="-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91908-00A9-4E0E-9DB4-6DF36965D404}">
      <dsp:nvSpPr>
        <dsp:cNvPr id="0" name=""/>
        <dsp:cNvSpPr/>
      </dsp:nvSpPr>
      <dsp:spPr>
        <a:xfrm>
          <a:off x="0" y="1749749"/>
          <a:ext cx="4793456"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0" i="0" kern="1200">
              <a:latin typeface="Century Gothic" panose="020B0502020202020204"/>
            </a:rPr>
            <a:t>Mr. Brian Lee, Assistant Principal</a:t>
          </a:r>
        </a:p>
      </dsp:txBody>
      <dsp:txXfrm>
        <a:off x="0" y="1749749"/>
        <a:ext cx="4793456" cy="873593"/>
      </dsp:txXfrm>
    </dsp:sp>
    <dsp:sp modelId="{A10A7B32-5857-4429-BA61-4C83F21EAD33}">
      <dsp:nvSpPr>
        <dsp:cNvPr id="0" name=""/>
        <dsp:cNvSpPr/>
      </dsp:nvSpPr>
      <dsp:spPr>
        <a:xfrm>
          <a:off x="0" y="2623343"/>
          <a:ext cx="4793456" cy="0"/>
        </a:xfrm>
        <a:prstGeom prst="line">
          <a:avLst/>
        </a:prstGeom>
        <a:solidFill>
          <a:schemeClr val="accent2">
            <a:hueOff val="-798441"/>
            <a:satOff val="4930"/>
            <a:lumOff val="-706"/>
            <a:alphaOff val="0"/>
          </a:schemeClr>
        </a:solidFill>
        <a:ln w="19050" cap="rnd" cmpd="sng" algn="ctr">
          <a:solidFill>
            <a:schemeClr val="accent2">
              <a:hueOff val="-798441"/>
              <a:satOff val="4930"/>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7BB66-354A-400C-A180-400A5FDDF30B}">
      <dsp:nvSpPr>
        <dsp:cNvPr id="0" name=""/>
        <dsp:cNvSpPr/>
      </dsp:nvSpPr>
      <dsp:spPr>
        <a:xfrm>
          <a:off x="0" y="2623343"/>
          <a:ext cx="4793456"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Ibis Cordero, Parent Engagement Coordinator</a:t>
          </a:r>
          <a:endParaRPr lang="en-US" sz="2400" kern="1200"/>
        </a:p>
      </dsp:txBody>
      <dsp:txXfrm>
        <a:off x="0" y="2623343"/>
        <a:ext cx="4793456" cy="873593"/>
      </dsp:txXfrm>
    </dsp:sp>
    <dsp:sp modelId="{5E6187B1-8A92-4FBA-A8C3-BB82D544E683}">
      <dsp:nvSpPr>
        <dsp:cNvPr id="0" name=""/>
        <dsp:cNvSpPr/>
      </dsp:nvSpPr>
      <dsp:spPr>
        <a:xfrm>
          <a:off x="0" y="3496937"/>
          <a:ext cx="4793456" cy="0"/>
        </a:xfrm>
        <a:prstGeom prst="line">
          <a:avLst/>
        </a:prstGeom>
        <a:solidFill>
          <a:schemeClr val="accent2">
            <a:hueOff val="-1064588"/>
            <a:satOff val="6573"/>
            <a:lumOff val="-941"/>
            <a:alphaOff val="0"/>
          </a:schemeClr>
        </a:solidFill>
        <a:ln w="19050" cap="rnd" cmpd="sng" algn="ctr">
          <a:solidFill>
            <a:schemeClr val="accent2">
              <a:hueOff val="-1064588"/>
              <a:satOff val="6573"/>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6E06E-EC2A-484C-8735-2F1E9999620B}">
      <dsp:nvSpPr>
        <dsp:cNvPr id="0" name=""/>
        <dsp:cNvSpPr/>
      </dsp:nvSpPr>
      <dsp:spPr>
        <a:xfrm>
          <a:off x="0" y="3496937"/>
          <a:ext cx="4793456"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Carol Sin, Bilingual Clerk at Hidden Trails Elementary</a:t>
          </a:r>
          <a:endParaRPr lang="en-US" sz="2400" kern="1200"/>
        </a:p>
      </dsp:txBody>
      <dsp:txXfrm>
        <a:off x="0" y="3496937"/>
        <a:ext cx="4793456" cy="873593"/>
      </dsp:txXfrm>
    </dsp:sp>
    <dsp:sp modelId="{3B918F5D-E660-4F3D-8DCA-04490098B582}">
      <dsp:nvSpPr>
        <dsp:cNvPr id="0" name=""/>
        <dsp:cNvSpPr/>
      </dsp:nvSpPr>
      <dsp:spPr>
        <a:xfrm>
          <a:off x="0" y="4370531"/>
          <a:ext cx="4793456" cy="0"/>
        </a:xfrm>
        <a:prstGeom prst="line">
          <a:avLst/>
        </a:prstGeom>
        <a:solidFill>
          <a:schemeClr val="accent2">
            <a:hueOff val="-1330735"/>
            <a:satOff val="8216"/>
            <a:lumOff val="-1176"/>
            <a:alphaOff val="0"/>
          </a:schemeClr>
        </a:solidFill>
        <a:ln w="19050" cap="rnd" cmpd="sng" algn="ctr">
          <a:solidFill>
            <a:schemeClr val="accent2">
              <a:hueOff val="-1330735"/>
              <a:satOff val="8216"/>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F3FDC-17D3-4041-97DA-39C2566E6F41}">
      <dsp:nvSpPr>
        <dsp:cNvPr id="0" name=""/>
        <dsp:cNvSpPr/>
      </dsp:nvSpPr>
      <dsp:spPr>
        <a:xfrm>
          <a:off x="0" y="4370531"/>
          <a:ext cx="4793456" cy="8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kern="1200"/>
        </a:p>
      </dsp:txBody>
      <dsp:txXfrm>
        <a:off x="0" y="4370531"/>
        <a:ext cx="4793456" cy="873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F9441-ADF8-4779-BCC8-71579CF4EA72}">
      <dsp:nvSpPr>
        <dsp:cNvPr id="0" name=""/>
        <dsp:cNvSpPr/>
      </dsp:nvSpPr>
      <dsp:spPr>
        <a:xfrm>
          <a:off x="0" y="62954"/>
          <a:ext cx="7219037" cy="88163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4D9F7-69E1-4662-8AFB-5E7589EB9F4B}">
      <dsp:nvSpPr>
        <dsp:cNvPr id="0" name=""/>
        <dsp:cNvSpPr/>
      </dsp:nvSpPr>
      <dsp:spPr>
        <a:xfrm>
          <a:off x="266693" y="198743"/>
          <a:ext cx="484896" cy="484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D89324-389A-4F47-B691-7D2956296F56}">
      <dsp:nvSpPr>
        <dsp:cNvPr id="0" name=""/>
        <dsp:cNvSpPr/>
      </dsp:nvSpPr>
      <dsp:spPr>
        <a:xfrm>
          <a:off x="1018283" y="376"/>
          <a:ext cx="6200753" cy="88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6" tIns="93306" rIns="93306" bIns="93306" numCol="1" spcCol="1270" anchor="ctr" anchorCtr="0">
          <a:noAutofit/>
        </a:bodyPr>
        <a:lstStyle/>
        <a:p>
          <a:pPr marL="0" lvl="0" indent="0" algn="l" defTabSz="666750">
            <a:lnSpc>
              <a:spcPct val="100000"/>
            </a:lnSpc>
            <a:spcBef>
              <a:spcPct val="0"/>
            </a:spcBef>
            <a:spcAft>
              <a:spcPct val="35000"/>
            </a:spcAft>
            <a:buNone/>
          </a:pPr>
          <a:r>
            <a:rPr lang="en-US" sz="1500" kern="1200"/>
            <a:t>Offer students an enriching and challenging educational opportunity.</a:t>
          </a:r>
          <a:r>
            <a:rPr lang="en-US" sz="1500" kern="1200">
              <a:latin typeface="Century Gothic" panose="020B0502020202020204"/>
            </a:rPr>
            <a:t> </a:t>
          </a:r>
          <a:endParaRPr lang="en-US" sz="1500" kern="1200"/>
        </a:p>
      </dsp:txBody>
      <dsp:txXfrm>
        <a:off x="1018283" y="376"/>
        <a:ext cx="6200753" cy="881630"/>
      </dsp:txXfrm>
    </dsp:sp>
    <dsp:sp modelId="{C9EFE435-FDB8-4B47-8B08-9AEB53FCF5EB}">
      <dsp:nvSpPr>
        <dsp:cNvPr id="0" name=""/>
        <dsp:cNvSpPr/>
      </dsp:nvSpPr>
      <dsp:spPr>
        <a:xfrm>
          <a:off x="0" y="1102415"/>
          <a:ext cx="7219037" cy="88163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C9218-9B26-49C5-8574-2E98C596F6F9}">
      <dsp:nvSpPr>
        <dsp:cNvPr id="0" name=""/>
        <dsp:cNvSpPr/>
      </dsp:nvSpPr>
      <dsp:spPr>
        <a:xfrm>
          <a:off x="266693" y="1300782"/>
          <a:ext cx="484896" cy="484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1FF7C3-7759-4803-B13B-D70AA1DCC53F}">
      <dsp:nvSpPr>
        <dsp:cNvPr id="0" name=""/>
        <dsp:cNvSpPr/>
      </dsp:nvSpPr>
      <dsp:spPr>
        <a:xfrm>
          <a:off x="1018283" y="1102415"/>
          <a:ext cx="6200753" cy="88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6" tIns="93306" rIns="93306" bIns="93306" numCol="1" spcCol="1270" anchor="ctr" anchorCtr="0">
          <a:noAutofit/>
        </a:bodyPr>
        <a:lstStyle/>
        <a:p>
          <a:pPr marL="0" lvl="0" indent="0" algn="l" defTabSz="666750">
            <a:lnSpc>
              <a:spcPct val="100000"/>
            </a:lnSpc>
            <a:spcBef>
              <a:spcPct val="0"/>
            </a:spcBef>
            <a:spcAft>
              <a:spcPct val="35000"/>
            </a:spcAft>
            <a:buNone/>
          </a:pPr>
          <a:r>
            <a:rPr lang="en-US" sz="1500" kern="1200" baseline="0"/>
            <a:t>Students will learn to read, write, and communicate at high academic levels in</a:t>
          </a:r>
          <a:r>
            <a:rPr lang="en-US" sz="1500" kern="1200" baseline="0">
              <a:latin typeface="Century Gothic" panose="020B0502020202020204"/>
            </a:rPr>
            <a:t> </a:t>
          </a:r>
          <a:r>
            <a:rPr lang="en-US" sz="1500" kern="1200" baseline="0"/>
            <a:t>Mandarin/English while achieving academic success in all content</a:t>
          </a:r>
          <a:r>
            <a:rPr lang="en-US" sz="1500" kern="1200" baseline="0">
              <a:latin typeface="Century Gothic" panose="020B0502020202020204"/>
            </a:rPr>
            <a:t> </a:t>
          </a:r>
          <a:r>
            <a:rPr lang="en-US" sz="1500" kern="1200" baseline="0"/>
            <a:t>areas.</a:t>
          </a:r>
          <a:r>
            <a:rPr lang="en-US" sz="1500" kern="1200" baseline="0">
              <a:latin typeface="Century Gothic" panose="020B0502020202020204"/>
            </a:rPr>
            <a:t> </a:t>
          </a:r>
          <a:endParaRPr lang="en-US" sz="1500" kern="1200" baseline="0"/>
        </a:p>
      </dsp:txBody>
      <dsp:txXfrm>
        <a:off x="1018283" y="1102415"/>
        <a:ext cx="6200753" cy="881630"/>
      </dsp:txXfrm>
    </dsp:sp>
    <dsp:sp modelId="{BF4DEA82-87F6-41FC-AA4C-EDB7FC82641E}">
      <dsp:nvSpPr>
        <dsp:cNvPr id="0" name=""/>
        <dsp:cNvSpPr/>
      </dsp:nvSpPr>
      <dsp:spPr>
        <a:xfrm>
          <a:off x="0" y="2204453"/>
          <a:ext cx="7219037" cy="88163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43185-1560-4B20-AFF1-34F74EA1F1F4}">
      <dsp:nvSpPr>
        <dsp:cNvPr id="0" name=""/>
        <dsp:cNvSpPr/>
      </dsp:nvSpPr>
      <dsp:spPr>
        <a:xfrm>
          <a:off x="266693" y="2402820"/>
          <a:ext cx="484896" cy="484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FDE8B7-1400-4187-99DC-FDE9441D4A4A}">
      <dsp:nvSpPr>
        <dsp:cNvPr id="0" name=""/>
        <dsp:cNvSpPr/>
      </dsp:nvSpPr>
      <dsp:spPr>
        <a:xfrm>
          <a:off x="1018283" y="2204453"/>
          <a:ext cx="6200753" cy="88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6" tIns="93306" rIns="93306" bIns="93306" numCol="1" spcCol="1270" anchor="ctr" anchorCtr="0">
          <a:noAutofit/>
        </a:bodyPr>
        <a:lstStyle/>
        <a:p>
          <a:pPr marL="0" lvl="0" indent="0" algn="l" defTabSz="666750">
            <a:lnSpc>
              <a:spcPct val="100000"/>
            </a:lnSpc>
            <a:spcBef>
              <a:spcPct val="0"/>
            </a:spcBef>
            <a:spcAft>
              <a:spcPct val="35000"/>
            </a:spcAft>
            <a:buNone/>
          </a:pPr>
          <a:r>
            <a:rPr lang="en-US" sz="1500" kern="1200"/>
            <a:t>Students will develop the </a:t>
          </a:r>
          <a:r>
            <a:rPr lang="en-US" sz="1500" kern="1200">
              <a:latin typeface="Century Gothic" panose="020B0502020202020204"/>
            </a:rPr>
            <a:t>biliteracy</a:t>
          </a:r>
          <a:r>
            <a:rPr lang="en-US" sz="1500" kern="1200"/>
            <a:t> skills and cross-cultural skills and competencies needed to succeed in our multi-cultural society and global economy.</a:t>
          </a:r>
        </a:p>
      </dsp:txBody>
      <dsp:txXfrm>
        <a:off x="1018283" y="2204453"/>
        <a:ext cx="6200753" cy="8816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FC8647-4399-4415-937A-E5AB9CB22E3B}" type="datetimeFigureOut">
              <a:rPr lang="en-US" smtClean="0"/>
              <a:t>5/30/2023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49EE70-E66A-4E77-90E0-CAF4A4F18617}" type="slidenum">
              <a:rPr lang="en-US" smtClean="0"/>
              <a:t>‹#›</a:t>
            </a:fld>
            <a:endParaRPr lang="en-US"/>
          </a:p>
        </p:txBody>
      </p:sp>
    </p:spTree>
    <p:extLst>
      <p:ext uri="{BB962C8B-B14F-4D97-AF65-F5344CB8AC3E}">
        <p14:creationId xmlns:p14="http://schemas.microsoft.com/office/powerpoint/2010/main" val="354413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is an overview of CVUSD’s plan for the implementation of the Dual Language Immersion Program planned to open in 2022-23</a:t>
            </a:r>
          </a:p>
        </p:txBody>
      </p:sp>
      <p:sp>
        <p:nvSpPr>
          <p:cNvPr id="4" name="Slide Number Placeholder 3"/>
          <p:cNvSpPr>
            <a:spLocks noGrp="1"/>
          </p:cNvSpPr>
          <p:nvPr>
            <p:ph type="sldNum" sz="quarter" idx="5"/>
          </p:nvPr>
        </p:nvSpPr>
        <p:spPr/>
        <p:txBody>
          <a:bodyPr/>
          <a:lstStyle/>
          <a:p>
            <a:fld id="{F149EE70-E66A-4E77-90E0-CAF4A4F18617}" type="slidenum">
              <a:rPr lang="en-US" smtClean="0"/>
              <a:t>1</a:t>
            </a:fld>
            <a:endParaRPr lang="en-US"/>
          </a:p>
        </p:txBody>
      </p:sp>
    </p:spTree>
    <p:extLst>
      <p:ext uri="{BB962C8B-B14F-4D97-AF65-F5344CB8AC3E}">
        <p14:creationId xmlns:p14="http://schemas.microsoft.com/office/powerpoint/2010/main" val="155229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Mrs. Sura</a:t>
            </a:r>
          </a:p>
          <a:p>
            <a:endParaRPr lang="en-US"/>
          </a:p>
        </p:txBody>
      </p:sp>
      <p:sp>
        <p:nvSpPr>
          <p:cNvPr id="4" name="Slide Number Placeholder 3"/>
          <p:cNvSpPr>
            <a:spLocks noGrp="1"/>
          </p:cNvSpPr>
          <p:nvPr>
            <p:ph type="sldNum" sz="quarter" idx="5"/>
          </p:nvPr>
        </p:nvSpPr>
        <p:spPr/>
        <p:txBody>
          <a:bodyPr/>
          <a:lstStyle/>
          <a:p>
            <a:fld id="{F149EE70-E66A-4E77-90E0-CAF4A4F18617}" type="slidenum">
              <a:rPr lang="en-US" smtClean="0"/>
              <a:t>10</a:t>
            </a:fld>
            <a:endParaRPr lang="en-US"/>
          </a:p>
        </p:txBody>
      </p:sp>
    </p:spTree>
    <p:extLst>
      <p:ext uri="{BB962C8B-B14F-4D97-AF65-F5344CB8AC3E}">
        <p14:creationId xmlns:p14="http://schemas.microsoft.com/office/powerpoint/2010/main" val="194060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Sylvia and Lucy</a:t>
            </a:r>
          </a:p>
        </p:txBody>
      </p:sp>
      <p:sp>
        <p:nvSpPr>
          <p:cNvPr id="4" name="Slide Number Placeholder 3"/>
          <p:cNvSpPr>
            <a:spLocks noGrp="1"/>
          </p:cNvSpPr>
          <p:nvPr>
            <p:ph type="sldNum" sz="quarter" idx="5"/>
          </p:nvPr>
        </p:nvSpPr>
        <p:spPr/>
        <p:txBody>
          <a:bodyPr/>
          <a:lstStyle/>
          <a:p>
            <a:fld id="{F149EE70-E66A-4E77-90E0-CAF4A4F18617}" type="slidenum">
              <a:rPr lang="en-US" smtClean="0"/>
              <a:t>11</a:t>
            </a:fld>
            <a:endParaRPr lang="en-US"/>
          </a:p>
        </p:txBody>
      </p:sp>
    </p:spTree>
    <p:extLst>
      <p:ext uri="{BB962C8B-B14F-4D97-AF65-F5344CB8AC3E}">
        <p14:creationId xmlns:p14="http://schemas.microsoft.com/office/powerpoint/2010/main" val="203509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Sylvia and Lucy</a:t>
            </a:r>
          </a:p>
        </p:txBody>
      </p:sp>
      <p:sp>
        <p:nvSpPr>
          <p:cNvPr id="4" name="Slide Number Placeholder 3"/>
          <p:cNvSpPr>
            <a:spLocks noGrp="1"/>
          </p:cNvSpPr>
          <p:nvPr>
            <p:ph type="sldNum" sz="quarter" idx="5"/>
          </p:nvPr>
        </p:nvSpPr>
        <p:spPr/>
        <p:txBody>
          <a:bodyPr/>
          <a:lstStyle/>
          <a:p>
            <a:fld id="{F149EE70-E66A-4E77-90E0-CAF4A4F18617}" type="slidenum">
              <a:rPr lang="en-US" smtClean="0"/>
              <a:t>12</a:t>
            </a:fld>
            <a:endParaRPr lang="en-US"/>
          </a:p>
        </p:txBody>
      </p:sp>
    </p:spTree>
    <p:extLst>
      <p:ext uri="{BB962C8B-B14F-4D97-AF65-F5344CB8AC3E}">
        <p14:creationId xmlns:p14="http://schemas.microsoft.com/office/powerpoint/2010/main" val="365597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Sura</a:t>
            </a:r>
          </a:p>
        </p:txBody>
      </p:sp>
      <p:sp>
        <p:nvSpPr>
          <p:cNvPr id="4" name="Slide Number Placeholder 3"/>
          <p:cNvSpPr>
            <a:spLocks noGrp="1"/>
          </p:cNvSpPr>
          <p:nvPr>
            <p:ph type="sldNum" sz="quarter" idx="5"/>
          </p:nvPr>
        </p:nvSpPr>
        <p:spPr/>
        <p:txBody>
          <a:bodyPr/>
          <a:lstStyle/>
          <a:p>
            <a:fld id="{F149EE70-E66A-4E77-90E0-CAF4A4F18617}" type="slidenum">
              <a:rPr lang="en-US" smtClean="0"/>
              <a:t>13</a:t>
            </a:fld>
            <a:endParaRPr lang="en-US"/>
          </a:p>
        </p:txBody>
      </p:sp>
    </p:spTree>
    <p:extLst>
      <p:ext uri="{BB962C8B-B14F-4D97-AF65-F5344CB8AC3E}">
        <p14:creationId xmlns:p14="http://schemas.microsoft.com/office/powerpoint/2010/main" val="3964095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Sura</a:t>
            </a:r>
          </a:p>
        </p:txBody>
      </p:sp>
      <p:sp>
        <p:nvSpPr>
          <p:cNvPr id="4" name="Slide Number Placeholder 3"/>
          <p:cNvSpPr>
            <a:spLocks noGrp="1"/>
          </p:cNvSpPr>
          <p:nvPr>
            <p:ph type="sldNum" sz="quarter" idx="5"/>
          </p:nvPr>
        </p:nvSpPr>
        <p:spPr/>
        <p:txBody>
          <a:bodyPr/>
          <a:lstStyle/>
          <a:p>
            <a:fld id="{F149EE70-E66A-4E77-90E0-CAF4A4F18617}" type="slidenum">
              <a:rPr lang="en-US" smtClean="0"/>
              <a:t>14</a:t>
            </a:fld>
            <a:endParaRPr lang="en-US"/>
          </a:p>
        </p:txBody>
      </p:sp>
    </p:spTree>
    <p:extLst>
      <p:ext uri="{BB962C8B-B14F-4D97-AF65-F5344CB8AC3E}">
        <p14:creationId xmlns:p14="http://schemas.microsoft.com/office/powerpoint/2010/main" val="293007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Sura</a:t>
            </a:r>
          </a:p>
        </p:txBody>
      </p:sp>
      <p:sp>
        <p:nvSpPr>
          <p:cNvPr id="4" name="Slide Number Placeholder 3"/>
          <p:cNvSpPr>
            <a:spLocks noGrp="1"/>
          </p:cNvSpPr>
          <p:nvPr>
            <p:ph type="sldNum" sz="quarter" idx="5"/>
          </p:nvPr>
        </p:nvSpPr>
        <p:spPr/>
        <p:txBody>
          <a:bodyPr/>
          <a:lstStyle/>
          <a:p>
            <a:fld id="{F149EE70-E66A-4E77-90E0-CAF4A4F18617}" type="slidenum">
              <a:rPr lang="en-US" smtClean="0"/>
              <a:t>15</a:t>
            </a:fld>
            <a:endParaRPr lang="en-US"/>
          </a:p>
        </p:txBody>
      </p:sp>
    </p:spTree>
    <p:extLst>
      <p:ext uri="{BB962C8B-B14F-4D97-AF65-F5344CB8AC3E}">
        <p14:creationId xmlns:p14="http://schemas.microsoft.com/office/powerpoint/2010/main" val="101119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Mrs. Sura</a:t>
            </a:r>
          </a:p>
        </p:txBody>
      </p:sp>
      <p:sp>
        <p:nvSpPr>
          <p:cNvPr id="4" name="Slide Number Placeholder 3"/>
          <p:cNvSpPr>
            <a:spLocks noGrp="1"/>
          </p:cNvSpPr>
          <p:nvPr>
            <p:ph type="sldNum" sz="quarter" idx="5"/>
          </p:nvPr>
        </p:nvSpPr>
        <p:spPr/>
        <p:txBody>
          <a:bodyPr/>
          <a:lstStyle/>
          <a:p>
            <a:fld id="{F149EE70-E66A-4E77-90E0-CAF4A4F18617}" type="slidenum">
              <a:rPr lang="en-US" smtClean="0"/>
              <a:t>16</a:t>
            </a:fld>
            <a:endParaRPr lang="en-US"/>
          </a:p>
        </p:txBody>
      </p:sp>
    </p:spTree>
    <p:extLst>
      <p:ext uri="{BB962C8B-B14F-4D97-AF65-F5344CB8AC3E}">
        <p14:creationId xmlns:p14="http://schemas.microsoft.com/office/powerpoint/2010/main" val="293851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Mrs. Cordero</a:t>
            </a:r>
          </a:p>
        </p:txBody>
      </p:sp>
      <p:sp>
        <p:nvSpPr>
          <p:cNvPr id="4" name="Slide Number Placeholder 3"/>
          <p:cNvSpPr>
            <a:spLocks noGrp="1"/>
          </p:cNvSpPr>
          <p:nvPr>
            <p:ph type="sldNum" sz="quarter" idx="5"/>
          </p:nvPr>
        </p:nvSpPr>
        <p:spPr/>
        <p:txBody>
          <a:bodyPr/>
          <a:lstStyle/>
          <a:p>
            <a:fld id="{F149EE70-E66A-4E77-90E0-CAF4A4F18617}" type="slidenum">
              <a:rPr lang="en-US" smtClean="0"/>
              <a:t>17</a:t>
            </a:fld>
            <a:endParaRPr lang="en-US"/>
          </a:p>
        </p:txBody>
      </p:sp>
    </p:spTree>
    <p:extLst>
      <p:ext uri="{BB962C8B-B14F-4D97-AF65-F5344CB8AC3E}">
        <p14:creationId xmlns:p14="http://schemas.microsoft.com/office/powerpoint/2010/main" val="296198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Mrs. Cordero</a:t>
            </a:r>
          </a:p>
        </p:txBody>
      </p:sp>
      <p:sp>
        <p:nvSpPr>
          <p:cNvPr id="4" name="Slide Number Placeholder 3"/>
          <p:cNvSpPr>
            <a:spLocks noGrp="1"/>
          </p:cNvSpPr>
          <p:nvPr>
            <p:ph type="sldNum" sz="quarter" idx="5"/>
          </p:nvPr>
        </p:nvSpPr>
        <p:spPr/>
        <p:txBody>
          <a:bodyPr/>
          <a:lstStyle/>
          <a:p>
            <a:fld id="{F149EE70-E66A-4E77-90E0-CAF4A4F18617}" type="slidenum">
              <a:rPr lang="en-US" smtClean="0"/>
              <a:t>18</a:t>
            </a:fld>
            <a:endParaRPr lang="en-US"/>
          </a:p>
        </p:txBody>
      </p:sp>
    </p:spTree>
    <p:extLst>
      <p:ext uri="{BB962C8B-B14F-4D97-AF65-F5344CB8AC3E}">
        <p14:creationId xmlns:p14="http://schemas.microsoft.com/office/powerpoint/2010/main" val="166880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Sura</a:t>
            </a:r>
          </a:p>
        </p:txBody>
      </p:sp>
      <p:sp>
        <p:nvSpPr>
          <p:cNvPr id="4" name="Slide Number Placeholder 3"/>
          <p:cNvSpPr>
            <a:spLocks noGrp="1"/>
          </p:cNvSpPr>
          <p:nvPr>
            <p:ph type="sldNum" sz="quarter" idx="5"/>
          </p:nvPr>
        </p:nvSpPr>
        <p:spPr/>
        <p:txBody>
          <a:bodyPr/>
          <a:lstStyle/>
          <a:p>
            <a:fld id="{F149EE70-E66A-4E77-90E0-CAF4A4F18617}" type="slidenum">
              <a:rPr lang="en-US" smtClean="0"/>
              <a:t>19</a:t>
            </a:fld>
            <a:endParaRPr lang="en-US"/>
          </a:p>
        </p:txBody>
      </p:sp>
    </p:spTree>
    <p:extLst>
      <p:ext uri="{BB962C8B-B14F-4D97-AF65-F5344CB8AC3E}">
        <p14:creationId xmlns:p14="http://schemas.microsoft.com/office/powerpoint/2010/main" val="143171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Sura</a:t>
            </a:r>
          </a:p>
        </p:txBody>
      </p:sp>
      <p:sp>
        <p:nvSpPr>
          <p:cNvPr id="4" name="Slide Number Placeholder 3"/>
          <p:cNvSpPr>
            <a:spLocks noGrp="1"/>
          </p:cNvSpPr>
          <p:nvPr>
            <p:ph type="sldNum" sz="quarter" idx="5"/>
          </p:nvPr>
        </p:nvSpPr>
        <p:spPr/>
        <p:txBody>
          <a:bodyPr/>
          <a:lstStyle/>
          <a:p>
            <a:fld id="{F149EE70-E66A-4E77-90E0-CAF4A4F18617}" type="slidenum">
              <a:rPr lang="en-US" smtClean="0"/>
              <a:t>2</a:t>
            </a:fld>
            <a:endParaRPr lang="en-US"/>
          </a:p>
        </p:txBody>
      </p:sp>
    </p:spTree>
    <p:extLst>
      <p:ext uri="{BB962C8B-B14F-4D97-AF65-F5344CB8AC3E}">
        <p14:creationId xmlns:p14="http://schemas.microsoft.com/office/powerpoint/2010/main" val="77012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a:t>
            </a:r>
            <a:endParaRPr lang="en-US" dirty="0">
              <a:cs typeface="Calibri"/>
            </a:endParaRPr>
          </a:p>
        </p:txBody>
      </p:sp>
      <p:sp>
        <p:nvSpPr>
          <p:cNvPr id="4" name="Slide Number Placeholder 3"/>
          <p:cNvSpPr>
            <a:spLocks noGrp="1"/>
          </p:cNvSpPr>
          <p:nvPr>
            <p:ph type="sldNum" sz="quarter" idx="5"/>
          </p:nvPr>
        </p:nvSpPr>
        <p:spPr/>
        <p:txBody>
          <a:bodyPr/>
          <a:lstStyle/>
          <a:p>
            <a:fld id="{F149EE70-E66A-4E77-90E0-CAF4A4F18617}" type="slidenum">
              <a:rPr lang="en-US" smtClean="0"/>
              <a:t>21</a:t>
            </a:fld>
            <a:endParaRPr lang="en-US"/>
          </a:p>
        </p:txBody>
      </p:sp>
    </p:spTree>
    <p:extLst>
      <p:ext uri="{BB962C8B-B14F-4D97-AF65-F5344CB8AC3E}">
        <p14:creationId xmlns:p14="http://schemas.microsoft.com/office/powerpoint/2010/main" val="289079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Lee</a:t>
            </a:r>
          </a:p>
        </p:txBody>
      </p:sp>
      <p:sp>
        <p:nvSpPr>
          <p:cNvPr id="4" name="Slide Number Placeholder 3"/>
          <p:cNvSpPr>
            <a:spLocks noGrp="1"/>
          </p:cNvSpPr>
          <p:nvPr>
            <p:ph type="sldNum" sz="quarter" idx="5"/>
          </p:nvPr>
        </p:nvSpPr>
        <p:spPr/>
        <p:txBody>
          <a:bodyPr/>
          <a:lstStyle/>
          <a:p>
            <a:fld id="{F149EE70-E66A-4E77-90E0-CAF4A4F18617}" type="slidenum">
              <a:rPr lang="en-US" smtClean="0"/>
              <a:t>22</a:t>
            </a:fld>
            <a:endParaRPr lang="en-US"/>
          </a:p>
        </p:txBody>
      </p:sp>
    </p:spTree>
    <p:extLst>
      <p:ext uri="{BB962C8B-B14F-4D97-AF65-F5344CB8AC3E}">
        <p14:creationId xmlns:p14="http://schemas.microsoft.com/office/powerpoint/2010/main" val="3517739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Mrs. Sura</a:t>
            </a:r>
          </a:p>
          <a:p>
            <a:endParaRPr lang="en-US"/>
          </a:p>
        </p:txBody>
      </p:sp>
      <p:sp>
        <p:nvSpPr>
          <p:cNvPr id="4" name="Slide Number Placeholder 3"/>
          <p:cNvSpPr>
            <a:spLocks noGrp="1"/>
          </p:cNvSpPr>
          <p:nvPr>
            <p:ph type="sldNum" sz="quarter" idx="5"/>
          </p:nvPr>
        </p:nvSpPr>
        <p:spPr/>
        <p:txBody>
          <a:bodyPr/>
          <a:lstStyle/>
          <a:p>
            <a:fld id="{F149EE70-E66A-4E77-90E0-CAF4A4F18617}" type="slidenum">
              <a:rPr lang="en-US" smtClean="0"/>
              <a:t>24</a:t>
            </a:fld>
            <a:endParaRPr lang="en-US"/>
          </a:p>
        </p:txBody>
      </p:sp>
    </p:spTree>
    <p:extLst>
      <p:ext uri="{BB962C8B-B14F-4D97-AF65-F5344CB8AC3E}">
        <p14:creationId xmlns:p14="http://schemas.microsoft.com/office/powerpoint/2010/main" val="3910247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Ayers</a:t>
            </a:r>
          </a:p>
          <a:p>
            <a:r>
              <a:rPr lang="en-US"/>
              <a:t>We will take a few questions at this time.  The questions that we do not answer will be on the website where you registered.  </a:t>
            </a:r>
          </a:p>
        </p:txBody>
      </p:sp>
      <p:sp>
        <p:nvSpPr>
          <p:cNvPr id="4" name="Slide Number Placeholder 3"/>
          <p:cNvSpPr>
            <a:spLocks noGrp="1"/>
          </p:cNvSpPr>
          <p:nvPr>
            <p:ph type="sldNum" sz="quarter" idx="5"/>
          </p:nvPr>
        </p:nvSpPr>
        <p:spPr/>
        <p:txBody>
          <a:bodyPr/>
          <a:lstStyle/>
          <a:p>
            <a:fld id="{F149EE70-E66A-4E77-90E0-CAF4A4F18617}" type="slidenum">
              <a:rPr lang="en-US" smtClean="0"/>
              <a:t>25</a:t>
            </a:fld>
            <a:endParaRPr lang="en-US"/>
          </a:p>
        </p:txBody>
      </p:sp>
    </p:spTree>
    <p:extLst>
      <p:ext uri="{BB962C8B-B14F-4D97-AF65-F5344CB8AC3E}">
        <p14:creationId xmlns:p14="http://schemas.microsoft.com/office/powerpoint/2010/main" val="119169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Mrs. Sura</a:t>
            </a:r>
          </a:p>
        </p:txBody>
      </p:sp>
      <p:sp>
        <p:nvSpPr>
          <p:cNvPr id="4" name="Slide Number Placeholder 3"/>
          <p:cNvSpPr>
            <a:spLocks noGrp="1"/>
          </p:cNvSpPr>
          <p:nvPr>
            <p:ph type="sldNum" sz="quarter" idx="5"/>
          </p:nvPr>
        </p:nvSpPr>
        <p:spPr/>
        <p:txBody>
          <a:bodyPr/>
          <a:lstStyle/>
          <a:p>
            <a:fld id="{F149EE70-E66A-4E77-90E0-CAF4A4F18617}" type="slidenum">
              <a:rPr lang="en-US" smtClean="0"/>
              <a:t>3</a:t>
            </a:fld>
            <a:endParaRPr lang="en-US"/>
          </a:p>
        </p:txBody>
      </p:sp>
    </p:spTree>
    <p:extLst>
      <p:ext uri="{BB962C8B-B14F-4D97-AF65-F5344CB8AC3E}">
        <p14:creationId xmlns:p14="http://schemas.microsoft.com/office/powerpoint/2010/main" val="86776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Mrs. Sura</a:t>
            </a:r>
          </a:p>
        </p:txBody>
      </p:sp>
      <p:sp>
        <p:nvSpPr>
          <p:cNvPr id="4" name="Slide Number Placeholder 3"/>
          <p:cNvSpPr>
            <a:spLocks noGrp="1"/>
          </p:cNvSpPr>
          <p:nvPr>
            <p:ph type="sldNum" sz="quarter" idx="5"/>
          </p:nvPr>
        </p:nvSpPr>
        <p:spPr/>
        <p:txBody>
          <a:bodyPr/>
          <a:lstStyle/>
          <a:p>
            <a:fld id="{F149EE70-E66A-4E77-90E0-CAF4A4F18617}" type="slidenum">
              <a:rPr lang="en-US" smtClean="0"/>
              <a:t>4</a:t>
            </a:fld>
            <a:endParaRPr lang="en-US"/>
          </a:p>
        </p:txBody>
      </p:sp>
    </p:spTree>
    <p:extLst>
      <p:ext uri="{BB962C8B-B14F-4D97-AF65-F5344CB8AC3E}">
        <p14:creationId xmlns:p14="http://schemas.microsoft.com/office/powerpoint/2010/main" val="112982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Mrs. Sura</a:t>
            </a:r>
          </a:p>
        </p:txBody>
      </p:sp>
      <p:sp>
        <p:nvSpPr>
          <p:cNvPr id="4" name="Slide Number Placeholder 3"/>
          <p:cNvSpPr>
            <a:spLocks noGrp="1"/>
          </p:cNvSpPr>
          <p:nvPr>
            <p:ph type="sldNum" sz="quarter" idx="5"/>
          </p:nvPr>
        </p:nvSpPr>
        <p:spPr/>
        <p:txBody>
          <a:bodyPr/>
          <a:lstStyle/>
          <a:p>
            <a:fld id="{F149EE70-E66A-4E77-90E0-CAF4A4F18617}" type="slidenum">
              <a:rPr lang="en-US" smtClean="0"/>
              <a:t>5</a:t>
            </a:fld>
            <a:endParaRPr lang="en-US"/>
          </a:p>
        </p:txBody>
      </p:sp>
    </p:spTree>
    <p:extLst>
      <p:ext uri="{BB962C8B-B14F-4D97-AF65-F5344CB8AC3E}">
        <p14:creationId xmlns:p14="http://schemas.microsoft.com/office/powerpoint/2010/main" val="194432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Mrs. Cordero</a:t>
            </a:r>
          </a:p>
        </p:txBody>
      </p:sp>
      <p:sp>
        <p:nvSpPr>
          <p:cNvPr id="4" name="Slide Number Placeholder 3"/>
          <p:cNvSpPr>
            <a:spLocks noGrp="1"/>
          </p:cNvSpPr>
          <p:nvPr>
            <p:ph type="sldNum" sz="quarter" idx="5"/>
          </p:nvPr>
        </p:nvSpPr>
        <p:spPr/>
        <p:txBody>
          <a:bodyPr/>
          <a:lstStyle/>
          <a:p>
            <a:fld id="{F149EE70-E66A-4E77-90E0-CAF4A4F18617}" type="slidenum">
              <a:rPr lang="en-US" smtClean="0"/>
              <a:t>6</a:t>
            </a:fld>
            <a:endParaRPr lang="en-US"/>
          </a:p>
        </p:txBody>
      </p:sp>
    </p:spTree>
    <p:extLst>
      <p:ext uri="{BB962C8B-B14F-4D97-AF65-F5344CB8AC3E}">
        <p14:creationId xmlns:p14="http://schemas.microsoft.com/office/powerpoint/2010/main" val="163050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Calibri"/>
              </a:rPr>
              <a:t>Mrs. Cordero</a:t>
            </a:r>
          </a:p>
        </p:txBody>
      </p:sp>
      <p:sp>
        <p:nvSpPr>
          <p:cNvPr id="4" name="Slide Number Placeholder 3"/>
          <p:cNvSpPr>
            <a:spLocks noGrp="1"/>
          </p:cNvSpPr>
          <p:nvPr>
            <p:ph type="sldNum" sz="quarter" idx="5"/>
          </p:nvPr>
        </p:nvSpPr>
        <p:spPr/>
        <p:txBody>
          <a:bodyPr/>
          <a:lstStyle/>
          <a:p>
            <a:fld id="{F149EE70-E66A-4E77-90E0-CAF4A4F18617}" type="slidenum">
              <a:rPr lang="en-US" smtClean="0"/>
              <a:t>7</a:t>
            </a:fld>
            <a:endParaRPr lang="en-US"/>
          </a:p>
        </p:txBody>
      </p:sp>
    </p:spTree>
    <p:extLst>
      <p:ext uri="{BB962C8B-B14F-4D97-AF65-F5344CB8AC3E}">
        <p14:creationId xmlns:p14="http://schemas.microsoft.com/office/powerpoint/2010/main" val="55631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Mrs. Sura</a:t>
            </a:r>
          </a:p>
          <a:p>
            <a:r>
              <a:rPr lang="en-US"/>
              <a:t>“Partner Language” CVUSD is adopting the 90-10 model because research has shown that this model is the best in acquiring and sustaining a second language.</a:t>
            </a:r>
          </a:p>
        </p:txBody>
      </p:sp>
      <p:sp>
        <p:nvSpPr>
          <p:cNvPr id="4" name="Slide Number Placeholder 3"/>
          <p:cNvSpPr>
            <a:spLocks noGrp="1"/>
          </p:cNvSpPr>
          <p:nvPr>
            <p:ph type="sldNum" sz="quarter" idx="5"/>
          </p:nvPr>
        </p:nvSpPr>
        <p:spPr/>
        <p:txBody>
          <a:bodyPr/>
          <a:lstStyle/>
          <a:p>
            <a:fld id="{F149EE70-E66A-4E77-90E0-CAF4A4F18617}" type="slidenum">
              <a:rPr lang="en-US" smtClean="0"/>
              <a:t>8</a:t>
            </a:fld>
            <a:endParaRPr lang="en-US"/>
          </a:p>
        </p:txBody>
      </p:sp>
    </p:spTree>
    <p:extLst>
      <p:ext uri="{BB962C8B-B14F-4D97-AF65-F5344CB8AC3E}">
        <p14:creationId xmlns:p14="http://schemas.microsoft.com/office/powerpoint/2010/main" val="110391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Mrs. Sura</a:t>
            </a:r>
          </a:p>
          <a:p>
            <a:endParaRPr lang="en-US" dirty="0">
              <a:cs typeface="Calibri"/>
            </a:endParaRPr>
          </a:p>
        </p:txBody>
      </p:sp>
      <p:sp>
        <p:nvSpPr>
          <p:cNvPr id="4" name="Slide Number Placeholder 3"/>
          <p:cNvSpPr>
            <a:spLocks noGrp="1"/>
          </p:cNvSpPr>
          <p:nvPr>
            <p:ph type="sldNum" sz="quarter" idx="5"/>
          </p:nvPr>
        </p:nvSpPr>
        <p:spPr/>
        <p:txBody>
          <a:bodyPr/>
          <a:lstStyle/>
          <a:p>
            <a:fld id="{F149EE70-E66A-4E77-90E0-CAF4A4F18617}" type="slidenum">
              <a:rPr lang="en-US" smtClean="0"/>
              <a:t>9</a:t>
            </a:fld>
            <a:endParaRPr lang="en-US"/>
          </a:p>
        </p:txBody>
      </p:sp>
    </p:spTree>
    <p:extLst>
      <p:ext uri="{BB962C8B-B14F-4D97-AF65-F5344CB8AC3E}">
        <p14:creationId xmlns:p14="http://schemas.microsoft.com/office/powerpoint/2010/main" val="3122145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196271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53A31-2F9C-498E-A96C-F706AB32DD52}"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1340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128616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37159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9063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553A31-2F9C-498E-A96C-F706AB32DD52}"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50076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553A31-2F9C-498E-A96C-F706AB32DD52}"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121722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576232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160670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D347D-5ACD-4C99-B74B-A9C85AD731AF}"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9152419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340174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53A31-2F9C-498E-A96C-F706AB32DD52}"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232799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553A31-2F9C-498E-A96C-F706AB32DD52}"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248558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553A31-2F9C-498E-A96C-F706AB32DD52}"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233007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553A31-2F9C-498E-A96C-F706AB32DD52}"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119459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53A31-2F9C-498E-A96C-F706AB32DD52}"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102016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53A31-2F9C-498E-A96C-F706AB32DD52}"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54769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53A31-2F9C-498E-A96C-F706AB32DD52}"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F2C26B89-3E97-4D3E-A03C-8530C1121AA4}" type="slidenum">
              <a:rPr lang="en-US" smtClean="0"/>
              <a:t>‹#›</a:t>
            </a:fld>
            <a:endParaRPr lang="en-US"/>
          </a:p>
        </p:txBody>
      </p:sp>
    </p:spTree>
    <p:extLst>
      <p:ext uri="{BB962C8B-B14F-4D97-AF65-F5344CB8AC3E}">
        <p14:creationId xmlns:p14="http://schemas.microsoft.com/office/powerpoint/2010/main" val="373434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4C553A31-2F9C-498E-A96C-F706AB32DD52}" type="datetimeFigureOut">
              <a:rPr lang="en-US" smtClean="0"/>
              <a:t>5/30/2023</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F2C26B89-3E97-4D3E-A03C-8530C1121AA4}" type="slidenum">
              <a:rPr lang="en-US" smtClean="0"/>
              <a:t>‹#›</a:t>
            </a:fld>
            <a:endParaRPr lang="en-US"/>
          </a:p>
        </p:txBody>
      </p:sp>
    </p:spTree>
    <p:extLst>
      <p:ext uri="{BB962C8B-B14F-4D97-AF65-F5344CB8AC3E}">
        <p14:creationId xmlns:p14="http://schemas.microsoft.com/office/powerpoint/2010/main" val="22299640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ttle-sponges.com/index.php/topic/forest-adventure-watch-learn-chinese-sampl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Xiaohui_zhang@chino.k12.ca.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Hanrong_feng@chino.k12.ca.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chino.k12.ca.u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41" y="1241266"/>
            <a:ext cx="2370762" cy="3153753"/>
          </a:xfrm>
        </p:spPr>
        <p:txBody>
          <a:bodyPr>
            <a:normAutofit/>
          </a:bodyPr>
          <a:lstStyle/>
          <a:p>
            <a:pPr>
              <a:lnSpc>
                <a:spcPct val="90000"/>
              </a:lnSpc>
            </a:pPr>
            <a:r>
              <a:rPr lang="en-US" sz="3400">
                <a:solidFill>
                  <a:srgbClr val="EBEBEB"/>
                </a:solidFill>
              </a:rPr>
              <a:t>Dual Language Immersion</a:t>
            </a:r>
          </a:p>
        </p:txBody>
      </p:sp>
      <p:sp>
        <p:nvSpPr>
          <p:cNvPr id="3" name="Subtitle 2"/>
          <p:cNvSpPr>
            <a:spLocks noGrp="1"/>
          </p:cNvSpPr>
          <p:nvPr>
            <p:ph type="subTitle" idx="1"/>
          </p:nvPr>
        </p:nvSpPr>
        <p:spPr>
          <a:xfrm>
            <a:off x="6286541" y="4591665"/>
            <a:ext cx="2370762" cy="1622322"/>
          </a:xfrm>
        </p:spPr>
        <p:txBody>
          <a:bodyPr>
            <a:normAutofit/>
          </a:bodyPr>
          <a:lstStyle/>
          <a:p>
            <a:r>
              <a:rPr lang="en-US"/>
              <a:t>Chino valley unified school district</a:t>
            </a:r>
          </a:p>
        </p:txBody>
      </p:sp>
      <p:pic>
        <p:nvPicPr>
          <p:cNvPr id="4" name="Picture 4" descr="Logo&#10;&#10;Description automatically generated">
            <a:extLst>
              <a:ext uri="{FF2B5EF4-FFF2-40B4-BE49-F238E27FC236}">
                <a16:creationId xmlns:a16="http://schemas.microsoft.com/office/drawing/2014/main" id="{9F374BC0-8C4B-49B6-95B5-17512AF53FF7}"/>
              </a:ext>
            </a:extLst>
          </p:cNvPr>
          <p:cNvPicPr>
            <a:picLocks noChangeAspect="1"/>
          </p:cNvPicPr>
          <p:nvPr/>
        </p:nvPicPr>
        <p:blipFill>
          <a:blip r:embed="rId3"/>
          <a:stretch>
            <a:fillRect/>
          </a:stretch>
        </p:blipFill>
        <p:spPr>
          <a:xfrm>
            <a:off x="934135" y="1114621"/>
            <a:ext cx="4628758" cy="4628758"/>
          </a:xfrm>
          <a:prstGeom prst="rect">
            <a:avLst/>
          </a:prstGeom>
        </p:spPr>
      </p:pic>
    </p:spTree>
    <p:extLst>
      <p:ext uri="{BB962C8B-B14F-4D97-AF65-F5344CB8AC3E}">
        <p14:creationId xmlns:p14="http://schemas.microsoft.com/office/powerpoint/2010/main" val="152378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651F66-5D0A-467D-84B4-958A6482E395}"/>
              </a:ext>
            </a:extLst>
          </p:cNvPr>
          <p:cNvGraphicFramePr>
            <a:graphicFrameLocks noGrp="1"/>
          </p:cNvGraphicFramePr>
          <p:nvPr>
            <p:extLst>
              <p:ext uri="{D42A27DB-BD31-4B8C-83A1-F6EECF244321}">
                <p14:modId xmlns:p14="http://schemas.microsoft.com/office/powerpoint/2010/main" val="3323514481"/>
              </p:ext>
            </p:extLst>
          </p:nvPr>
        </p:nvGraphicFramePr>
        <p:xfrm>
          <a:off x="260218" y="923905"/>
          <a:ext cx="8493195" cy="5495447"/>
        </p:xfrm>
        <a:graphic>
          <a:graphicData uri="http://schemas.openxmlformats.org/drawingml/2006/table">
            <a:tbl>
              <a:tblPr firstRow="1" firstCol="1" bandRow="1">
                <a:tableStyleId>{5C22544A-7EE6-4342-B048-85BDC9FD1C3A}</a:tableStyleId>
              </a:tblPr>
              <a:tblGrid>
                <a:gridCol w="926123">
                  <a:extLst>
                    <a:ext uri="{9D8B030D-6E8A-4147-A177-3AD203B41FA5}">
                      <a16:colId xmlns:a16="http://schemas.microsoft.com/office/drawing/2014/main" val="3917601354"/>
                    </a:ext>
                  </a:extLst>
                </a:gridCol>
                <a:gridCol w="4489938">
                  <a:extLst>
                    <a:ext uri="{9D8B030D-6E8A-4147-A177-3AD203B41FA5}">
                      <a16:colId xmlns:a16="http://schemas.microsoft.com/office/drawing/2014/main" val="1154557489"/>
                    </a:ext>
                  </a:extLst>
                </a:gridCol>
                <a:gridCol w="3077134">
                  <a:extLst>
                    <a:ext uri="{9D8B030D-6E8A-4147-A177-3AD203B41FA5}">
                      <a16:colId xmlns:a16="http://schemas.microsoft.com/office/drawing/2014/main" val="420940379"/>
                    </a:ext>
                  </a:extLst>
                </a:gridCol>
              </a:tblGrid>
              <a:tr h="433990">
                <a:tc>
                  <a:txBody>
                    <a:bodyPr/>
                    <a:lstStyle/>
                    <a:p>
                      <a:pPr algn="l"/>
                      <a:r>
                        <a:rPr lang="en-US" sz="1600" dirty="0">
                          <a:effectLst/>
                        </a:rPr>
                        <a:t>GRADE</a:t>
                      </a:r>
                    </a:p>
                  </a:txBody>
                  <a:tcPr marL="68580" marR="68580" marT="0" marB="0"/>
                </a:tc>
                <a:tc>
                  <a:txBody>
                    <a:bodyPr/>
                    <a:lstStyle/>
                    <a:p>
                      <a:pPr algn="ctr"/>
                      <a:endParaRPr lang="en-US" sz="1600">
                        <a:solidFill>
                          <a:srgbClr val="FF0000"/>
                        </a:solidFill>
                      </a:endParaRPr>
                    </a:p>
                    <a:p>
                      <a:pPr algn="ctr"/>
                      <a:r>
                        <a:rPr lang="en-US" sz="1600" dirty="0">
                          <a:solidFill>
                            <a:schemeClr val="tx1"/>
                          </a:solidFill>
                        </a:rPr>
                        <a:t>MANDARIN (Simplified and Traditional)</a:t>
                      </a:r>
                      <a:endParaRPr lang="en-US" sz="1600" dirty="0">
                        <a:solidFill>
                          <a:schemeClr val="tx1"/>
                        </a:solidFill>
                        <a:effectLst/>
                      </a:endParaRPr>
                    </a:p>
                  </a:txBody>
                  <a:tcPr marL="68580" marR="68580" marT="0" marB="0"/>
                </a:tc>
                <a:tc>
                  <a:txBody>
                    <a:bodyPr/>
                    <a:lstStyle/>
                    <a:p>
                      <a:pPr algn="l"/>
                      <a:r>
                        <a:rPr lang="en-US" sz="1600" dirty="0">
                          <a:effectLst/>
                        </a:rPr>
                        <a:t>ENGLISH</a:t>
                      </a:r>
                    </a:p>
                    <a:p>
                      <a:pPr algn="l"/>
                      <a:endParaRPr lang="en-US" sz="1600">
                        <a:effectLst/>
                      </a:endParaRPr>
                    </a:p>
                  </a:txBody>
                  <a:tcPr marL="68580" marR="68580" marT="0" marB="0"/>
                </a:tc>
                <a:extLst>
                  <a:ext uri="{0D108BD9-81ED-4DB2-BD59-A6C34878D82A}">
                    <a16:rowId xmlns:a16="http://schemas.microsoft.com/office/drawing/2014/main" val="1001683923"/>
                  </a:ext>
                </a:extLst>
              </a:tr>
              <a:tr h="565946">
                <a:tc>
                  <a:txBody>
                    <a:bodyPr/>
                    <a:lstStyle/>
                    <a:p>
                      <a:pPr algn="l"/>
                      <a:r>
                        <a:rPr lang="en-US" sz="1600" dirty="0">
                          <a:effectLst/>
                        </a:rPr>
                        <a:t>Kinder</a:t>
                      </a:r>
                    </a:p>
                  </a:txBody>
                  <a:tcPr marL="68580" marR="68580" marT="0" marB="0"/>
                </a:tc>
                <a:tc>
                  <a:txBody>
                    <a:bodyPr/>
                    <a:lstStyle/>
                    <a:p>
                      <a:pPr algn="l"/>
                      <a:r>
                        <a:rPr lang="en-US" sz="1600" b="1" dirty="0">
                          <a:solidFill>
                            <a:schemeClr val="tx1"/>
                          </a:solidFill>
                          <a:effectLst/>
                        </a:rPr>
                        <a:t>90%</a:t>
                      </a:r>
                      <a:r>
                        <a:rPr lang="en-US" sz="1600" b="1" dirty="0">
                          <a:solidFill>
                            <a:schemeClr val="tx1"/>
                          </a:solidFill>
                        </a:rPr>
                        <a:t> (Language Arts, Math, Social Studies, </a:t>
                      </a:r>
                    </a:p>
                    <a:p>
                      <a:pPr lvl="0" algn="l">
                        <a:buNone/>
                      </a:pPr>
                      <a:r>
                        <a:rPr lang="en-US" sz="1600" b="1" dirty="0">
                          <a:solidFill>
                            <a:schemeClr val="tx1"/>
                          </a:solidFill>
                        </a:rPr>
                        <a:t>          P.E.)</a:t>
                      </a:r>
                      <a:endParaRPr lang="en-US" sz="1600" b="1" dirty="0">
                        <a:solidFill>
                          <a:schemeClr val="tx1"/>
                        </a:solidFill>
                        <a:effectLst/>
                      </a:endParaRPr>
                    </a:p>
                  </a:txBody>
                  <a:tcPr marL="68580" marR="68580" marT="0" marB="0"/>
                </a:tc>
                <a:tc>
                  <a:txBody>
                    <a:bodyPr/>
                    <a:lstStyle/>
                    <a:p>
                      <a:pPr algn="l"/>
                      <a:r>
                        <a:rPr lang="en-US" sz="1600" b="1" dirty="0">
                          <a:solidFill>
                            <a:schemeClr val="tx1"/>
                          </a:solidFill>
                          <a:effectLst/>
                        </a:rPr>
                        <a:t>10%</a:t>
                      </a:r>
                      <a:r>
                        <a:rPr lang="en-US" sz="1600" b="1" dirty="0">
                          <a:solidFill>
                            <a:schemeClr val="tx1"/>
                          </a:solidFill>
                        </a:rPr>
                        <a:t> (ELD) *English teacher</a:t>
                      </a:r>
                    </a:p>
                    <a:p>
                      <a:pPr algn="l"/>
                      <a:endParaRPr lang="en-US" sz="1600" b="1">
                        <a:solidFill>
                          <a:schemeClr val="tx1"/>
                        </a:solidFill>
                        <a:effectLst/>
                      </a:endParaRPr>
                    </a:p>
                  </a:txBody>
                  <a:tcPr marL="68580" marR="68580" marT="0" marB="0"/>
                </a:tc>
                <a:extLst>
                  <a:ext uri="{0D108BD9-81ED-4DB2-BD59-A6C34878D82A}">
                    <a16:rowId xmlns:a16="http://schemas.microsoft.com/office/drawing/2014/main" val="562150204"/>
                  </a:ext>
                </a:extLst>
              </a:tr>
              <a:tr h="565946">
                <a:tc>
                  <a:txBody>
                    <a:bodyPr/>
                    <a:lstStyle/>
                    <a:p>
                      <a:pPr algn="l"/>
                      <a:r>
                        <a:rPr lang="en-US" sz="1600" dirty="0">
                          <a:effectLst/>
                        </a:rPr>
                        <a:t>1</a:t>
                      </a:r>
                      <a:r>
                        <a:rPr lang="en-US" sz="1600" baseline="30000" dirty="0">
                          <a:effectLst/>
                        </a:rPr>
                        <a:t>st</a:t>
                      </a:r>
                      <a:endParaRPr lang="en-US" sz="1600" dirty="0">
                        <a:effectLst/>
                      </a:endParaRPr>
                    </a:p>
                  </a:txBody>
                  <a:tcPr marL="68580" marR="68580" marT="0" marB="0"/>
                </a:tc>
                <a:tc>
                  <a:txBody>
                    <a:bodyPr/>
                    <a:lstStyle/>
                    <a:p>
                      <a:pPr algn="l"/>
                      <a:r>
                        <a:rPr lang="en-US" sz="1600" b="1" dirty="0">
                          <a:solidFill>
                            <a:schemeClr val="tx1"/>
                          </a:solidFill>
                          <a:effectLst/>
                        </a:rPr>
                        <a:t>90%</a:t>
                      </a:r>
                      <a:r>
                        <a:rPr lang="en-US" sz="1600" b="1" dirty="0">
                          <a:solidFill>
                            <a:schemeClr val="tx1"/>
                          </a:solidFill>
                        </a:rPr>
                        <a:t> </a:t>
                      </a:r>
                      <a:r>
                        <a:rPr lang="en-US" sz="1600" b="1" i="0" u="none" strike="noStrike" noProof="0" dirty="0">
                          <a:solidFill>
                            <a:schemeClr val="tx1"/>
                          </a:solidFill>
                          <a:latin typeface="Century Gothic"/>
                        </a:rPr>
                        <a:t>(Language Arts, Math, Social Studies, </a:t>
                      </a:r>
                      <a:endParaRPr lang="en-US" sz="1600" b="1" dirty="0">
                        <a:solidFill>
                          <a:schemeClr val="tx1"/>
                        </a:solidFill>
                      </a:endParaRPr>
                    </a:p>
                    <a:p>
                      <a:pPr lvl="0" algn="l">
                        <a:buNone/>
                      </a:pPr>
                      <a:r>
                        <a:rPr lang="en-US" sz="1600" b="1" i="0" u="none" strike="noStrike" noProof="0" dirty="0">
                          <a:solidFill>
                            <a:schemeClr val="tx1"/>
                          </a:solidFill>
                          <a:latin typeface="Century Gothic"/>
                        </a:rPr>
                        <a:t>          P.E.)</a:t>
                      </a:r>
                      <a:endParaRPr lang="en-US" sz="1600" b="1" dirty="0">
                        <a:solidFill>
                          <a:schemeClr val="tx1"/>
                        </a:solidFill>
                        <a:effectLst/>
                      </a:endParaRPr>
                    </a:p>
                  </a:txBody>
                  <a:tcPr marL="68580" marR="68580" marT="0" marB="0"/>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solidFill>
                            <a:schemeClr val="tx1"/>
                          </a:solidFill>
                          <a:effectLst/>
                        </a:rPr>
                        <a:t>10%</a:t>
                      </a:r>
                      <a:r>
                        <a:rPr lang="en-US" sz="1600" b="1" dirty="0">
                          <a:solidFill>
                            <a:schemeClr val="tx1"/>
                          </a:solidFill>
                        </a:rPr>
                        <a:t> </a:t>
                      </a:r>
                      <a:r>
                        <a:rPr lang="en-US" sz="1600" b="1" i="0" u="none" strike="noStrike" noProof="0" dirty="0">
                          <a:solidFill>
                            <a:schemeClr val="tx1"/>
                          </a:solidFill>
                          <a:latin typeface="Century Gothic"/>
                        </a:rPr>
                        <a:t>(ELD)</a:t>
                      </a:r>
                      <a:r>
                        <a:rPr lang="en-US" sz="1600" b="1" dirty="0">
                          <a:solidFill>
                            <a:schemeClr val="tx1"/>
                          </a:solidFill>
                        </a:rPr>
                        <a:t> *English teacher</a:t>
                      </a:r>
                    </a:p>
                    <a:p>
                      <a:pPr algn="l"/>
                      <a:endParaRPr lang="en-US" sz="1600" b="1">
                        <a:solidFill>
                          <a:schemeClr val="tx1"/>
                        </a:solidFill>
                        <a:effectLst/>
                      </a:endParaRPr>
                    </a:p>
                  </a:txBody>
                  <a:tcPr marL="68580" marR="68580" marT="0" marB="0"/>
                </a:tc>
                <a:extLst>
                  <a:ext uri="{0D108BD9-81ED-4DB2-BD59-A6C34878D82A}">
                    <a16:rowId xmlns:a16="http://schemas.microsoft.com/office/drawing/2014/main" val="2666285578"/>
                  </a:ext>
                </a:extLst>
              </a:tr>
              <a:tr h="565946">
                <a:tc>
                  <a:txBody>
                    <a:bodyPr/>
                    <a:lstStyle/>
                    <a:p>
                      <a:pPr algn="l"/>
                      <a:r>
                        <a:rPr lang="en-US" sz="1600" dirty="0">
                          <a:effectLst/>
                        </a:rPr>
                        <a:t>2</a:t>
                      </a:r>
                      <a:r>
                        <a:rPr lang="en-US" sz="1600" baseline="30000" dirty="0">
                          <a:effectLst/>
                        </a:rPr>
                        <a:t>nd</a:t>
                      </a:r>
                      <a:endParaRPr lang="en-US" sz="1600" dirty="0">
                        <a:effectLst/>
                      </a:endParaRPr>
                    </a:p>
                  </a:txBody>
                  <a:tcPr marL="68580" marR="68580" marT="0" marB="0"/>
                </a:tc>
                <a:tc>
                  <a:txBody>
                    <a:bodyPr/>
                    <a:lstStyle/>
                    <a:p>
                      <a:pPr algn="l"/>
                      <a:r>
                        <a:rPr lang="en-US" sz="1600" b="1" dirty="0">
                          <a:solidFill>
                            <a:schemeClr val="tx1"/>
                          </a:solidFill>
                          <a:effectLst/>
                        </a:rPr>
                        <a:t>80%</a:t>
                      </a:r>
                      <a:r>
                        <a:rPr lang="en-US" sz="1600" b="1" dirty="0">
                          <a:solidFill>
                            <a:schemeClr val="tx1"/>
                          </a:solidFill>
                        </a:rPr>
                        <a:t> </a:t>
                      </a:r>
                      <a:r>
                        <a:rPr lang="en-US" sz="1600" b="1" i="0" u="none" strike="noStrike" noProof="0" dirty="0">
                          <a:solidFill>
                            <a:schemeClr val="tx1"/>
                          </a:solidFill>
                          <a:latin typeface="Century Gothic"/>
                        </a:rPr>
                        <a:t>(Language Arts, Math, Social Studies, </a:t>
                      </a:r>
                      <a:endParaRPr lang="en-US" sz="1600" b="1" dirty="0">
                        <a:solidFill>
                          <a:schemeClr val="tx1"/>
                        </a:solidFill>
                      </a:endParaRPr>
                    </a:p>
                    <a:p>
                      <a:pPr lvl="0" algn="l">
                        <a:buNone/>
                      </a:pPr>
                      <a:r>
                        <a:rPr lang="en-US" sz="1600" b="1" i="0" u="none" strike="noStrike" noProof="0" dirty="0">
                          <a:solidFill>
                            <a:schemeClr val="tx1"/>
                          </a:solidFill>
                          <a:latin typeface="Century Gothic"/>
                        </a:rPr>
                        <a:t>          P.E.)</a:t>
                      </a:r>
                      <a:endParaRPr lang="en-US" sz="1600" b="1" dirty="0">
                        <a:solidFill>
                          <a:schemeClr val="tx1"/>
                        </a:solidFill>
                        <a:effectLst/>
                      </a:endParaRPr>
                    </a:p>
                  </a:txBody>
                  <a:tcPr marL="68580" marR="68580" marT="0" marB="0"/>
                </a:tc>
                <a:tc>
                  <a:txBody>
                    <a:bodyPr/>
                    <a:lstStyle/>
                    <a:p>
                      <a:pPr algn="l"/>
                      <a:r>
                        <a:rPr lang="en-US" sz="1600" b="1" dirty="0">
                          <a:solidFill>
                            <a:schemeClr val="tx1"/>
                          </a:solidFill>
                          <a:effectLst/>
                        </a:rPr>
                        <a:t>20%</a:t>
                      </a:r>
                      <a:r>
                        <a:rPr lang="en-US" sz="1600" b="1" dirty="0">
                          <a:solidFill>
                            <a:schemeClr val="tx1"/>
                          </a:solidFill>
                        </a:rPr>
                        <a:t> </a:t>
                      </a:r>
                      <a:r>
                        <a:rPr lang="en-US" sz="1600" b="1" i="0" u="none" strike="noStrike" noProof="0" dirty="0">
                          <a:solidFill>
                            <a:schemeClr val="tx1"/>
                          </a:solidFill>
                          <a:latin typeface="Century Gothic"/>
                        </a:rPr>
                        <a:t>(ELD and Science)</a:t>
                      </a:r>
                      <a:endParaRPr lang="en-US" sz="1600" b="1" dirty="0">
                        <a:solidFill>
                          <a:schemeClr val="tx1"/>
                        </a:solidFill>
                        <a:effectLst/>
                      </a:endParaRPr>
                    </a:p>
                    <a:p>
                      <a:pPr algn="l"/>
                      <a:endParaRPr lang="en-US" sz="1600" b="1">
                        <a:solidFill>
                          <a:schemeClr val="tx1"/>
                        </a:solidFill>
                        <a:effectLst/>
                      </a:endParaRPr>
                    </a:p>
                  </a:txBody>
                  <a:tcPr marL="68580" marR="68580" marT="0" marB="0"/>
                </a:tc>
                <a:extLst>
                  <a:ext uri="{0D108BD9-81ED-4DB2-BD59-A6C34878D82A}">
                    <a16:rowId xmlns:a16="http://schemas.microsoft.com/office/drawing/2014/main" val="2639103331"/>
                  </a:ext>
                </a:extLst>
              </a:tr>
              <a:tr h="771745">
                <a:tc>
                  <a:txBody>
                    <a:bodyPr/>
                    <a:lstStyle/>
                    <a:p>
                      <a:pPr algn="l"/>
                      <a:r>
                        <a:rPr lang="en-US" sz="1600" dirty="0">
                          <a:effectLst/>
                        </a:rPr>
                        <a:t>3</a:t>
                      </a:r>
                      <a:r>
                        <a:rPr lang="en-US" sz="1600" baseline="30000" dirty="0">
                          <a:effectLst/>
                        </a:rPr>
                        <a:t>rd</a:t>
                      </a:r>
                      <a:endParaRPr lang="en-US" sz="1600" dirty="0">
                        <a:effectLst/>
                      </a:endParaRPr>
                    </a:p>
                  </a:txBody>
                  <a:tcPr marL="68580" marR="68580" marT="0" marB="0"/>
                </a:tc>
                <a:tc>
                  <a:txBody>
                    <a:bodyPr/>
                    <a:lstStyle/>
                    <a:p>
                      <a:pPr algn="l"/>
                      <a:r>
                        <a:rPr lang="en-US" sz="1600" b="1" dirty="0">
                          <a:solidFill>
                            <a:schemeClr val="tx1"/>
                          </a:solidFill>
                          <a:effectLst/>
                        </a:rPr>
                        <a:t>70%</a:t>
                      </a:r>
                      <a:r>
                        <a:rPr lang="en-US" sz="1600" b="1" dirty="0">
                          <a:solidFill>
                            <a:schemeClr val="tx1"/>
                          </a:solidFill>
                        </a:rPr>
                        <a:t> </a:t>
                      </a:r>
                      <a:r>
                        <a:rPr lang="en-US" sz="1600" b="1" i="0" u="none" strike="noStrike" noProof="0" dirty="0">
                          <a:solidFill>
                            <a:schemeClr val="tx1"/>
                          </a:solidFill>
                          <a:latin typeface="Century Gothic"/>
                        </a:rPr>
                        <a:t>(Language Arts, Math, Social Studies, </a:t>
                      </a:r>
                      <a:endParaRPr lang="en-US" sz="1600" b="1" dirty="0">
                        <a:solidFill>
                          <a:schemeClr val="tx1"/>
                        </a:solidFill>
                      </a:endParaRPr>
                    </a:p>
                    <a:p>
                      <a:pPr lvl="0" algn="l">
                        <a:buNone/>
                      </a:pPr>
                      <a:r>
                        <a:rPr lang="en-US" sz="1600" b="1" i="0" u="none" strike="noStrike" noProof="0" dirty="0">
                          <a:solidFill>
                            <a:schemeClr val="tx1"/>
                          </a:solidFill>
                          <a:latin typeface="Century Gothic"/>
                        </a:rPr>
                        <a:t>          P.E.)</a:t>
                      </a:r>
                      <a:endParaRPr lang="en-US" sz="1600" b="1" dirty="0">
                        <a:solidFill>
                          <a:schemeClr val="tx1"/>
                        </a:solidFill>
                        <a:effectLst/>
                      </a:endParaRPr>
                    </a:p>
                  </a:txBody>
                  <a:tcPr marL="68580" marR="68580" marT="0" marB="0"/>
                </a:tc>
                <a:tc>
                  <a:txBody>
                    <a:bodyPr/>
                    <a:lstStyle/>
                    <a:p>
                      <a:pPr algn="l"/>
                      <a:r>
                        <a:rPr lang="en-US" sz="1600" b="1" dirty="0">
                          <a:solidFill>
                            <a:schemeClr val="tx1"/>
                          </a:solidFill>
                          <a:effectLst/>
                        </a:rPr>
                        <a:t>30%</a:t>
                      </a:r>
                      <a:r>
                        <a:rPr lang="en-US" sz="1600" b="1" dirty="0">
                          <a:solidFill>
                            <a:schemeClr val="tx1"/>
                          </a:solidFill>
                        </a:rPr>
                        <a:t> (Language Arts, ELD </a:t>
                      </a:r>
                    </a:p>
                    <a:p>
                      <a:pPr lvl="0" algn="l">
                        <a:buNone/>
                      </a:pPr>
                      <a:r>
                        <a:rPr lang="en-US" sz="1600" b="1" dirty="0">
                          <a:solidFill>
                            <a:schemeClr val="tx1"/>
                          </a:solidFill>
                        </a:rPr>
                        <a:t>          and Science)</a:t>
                      </a:r>
                      <a:endParaRPr lang="en-US" sz="1600" b="1" dirty="0">
                        <a:solidFill>
                          <a:schemeClr val="tx1"/>
                        </a:solidFill>
                        <a:effectLst/>
                      </a:endParaRPr>
                    </a:p>
                    <a:p>
                      <a:pPr algn="l"/>
                      <a:endParaRPr lang="en-US" sz="1600" b="1">
                        <a:solidFill>
                          <a:schemeClr val="tx1"/>
                        </a:solidFill>
                        <a:effectLst/>
                      </a:endParaRPr>
                    </a:p>
                  </a:txBody>
                  <a:tcPr marL="68580" marR="68580" marT="0" marB="0"/>
                </a:tc>
                <a:extLst>
                  <a:ext uri="{0D108BD9-81ED-4DB2-BD59-A6C34878D82A}">
                    <a16:rowId xmlns:a16="http://schemas.microsoft.com/office/drawing/2014/main" val="518913891"/>
                  </a:ext>
                </a:extLst>
              </a:tr>
              <a:tr h="994694">
                <a:tc>
                  <a:txBody>
                    <a:bodyPr/>
                    <a:lstStyle/>
                    <a:p>
                      <a:pPr algn="l"/>
                      <a:r>
                        <a:rPr lang="en-US" sz="1600" dirty="0">
                          <a:effectLst/>
                        </a:rPr>
                        <a:t>4</a:t>
                      </a:r>
                      <a:r>
                        <a:rPr lang="en-US" sz="1600" baseline="30000" dirty="0">
                          <a:effectLst/>
                        </a:rPr>
                        <a:t>th</a:t>
                      </a:r>
                      <a:endParaRPr lang="en-US" sz="1600" dirty="0">
                        <a:effectLst/>
                      </a:endParaRPr>
                    </a:p>
                  </a:txBody>
                  <a:tcPr marL="68580" marR="68580" marT="0" marB="0"/>
                </a:tc>
                <a:tc>
                  <a:txBody>
                    <a:bodyPr/>
                    <a:lstStyle/>
                    <a:p>
                      <a:pPr algn="l"/>
                      <a:r>
                        <a:rPr lang="en-US" sz="1600" b="1" dirty="0">
                          <a:solidFill>
                            <a:schemeClr val="tx1"/>
                          </a:solidFill>
                          <a:effectLst/>
                        </a:rPr>
                        <a:t>60%</a:t>
                      </a:r>
                      <a:r>
                        <a:rPr lang="en-US" sz="1600" b="1" dirty="0">
                          <a:solidFill>
                            <a:schemeClr val="tx1"/>
                          </a:solidFill>
                        </a:rPr>
                        <a:t> </a:t>
                      </a:r>
                      <a:r>
                        <a:rPr lang="en-US" sz="1600" b="1" i="0" u="none" strike="noStrike" noProof="0" dirty="0">
                          <a:solidFill>
                            <a:schemeClr val="tx1"/>
                          </a:solidFill>
                          <a:latin typeface="Century Gothic"/>
                        </a:rPr>
                        <a:t>(Language Arts, Social Studies, P.E.)</a:t>
                      </a:r>
                      <a:endParaRPr lang="en-US" sz="1600" b="1" dirty="0">
                        <a:solidFill>
                          <a:schemeClr val="tx1"/>
                        </a:solidFill>
                        <a:effectLst/>
                      </a:endParaRPr>
                    </a:p>
                  </a:txBody>
                  <a:tcPr marL="68580" marR="68580" marT="0" marB="0"/>
                </a:tc>
                <a:tc>
                  <a:txBody>
                    <a:bodyPr/>
                    <a:lstStyle/>
                    <a:p>
                      <a:pPr algn="l"/>
                      <a:r>
                        <a:rPr lang="en-US" sz="1600" b="1" dirty="0">
                          <a:solidFill>
                            <a:schemeClr val="tx1"/>
                          </a:solidFill>
                          <a:effectLst/>
                        </a:rPr>
                        <a:t>40%</a:t>
                      </a:r>
                      <a:r>
                        <a:rPr lang="en-US" sz="1600" b="1" dirty="0">
                          <a:solidFill>
                            <a:schemeClr val="tx1"/>
                          </a:solidFill>
                        </a:rPr>
                        <a:t>  </a:t>
                      </a:r>
                      <a:r>
                        <a:rPr lang="en-US" sz="1600" b="1" i="0" u="none" strike="noStrike" noProof="0" dirty="0">
                          <a:solidFill>
                            <a:schemeClr val="tx1"/>
                          </a:solidFill>
                          <a:latin typeface="Century Gothic"/>
                        </a:rPr>
                        <a:t>(Language Arts, ELD, </a:t>
                      </a:r>
                      <a:endParaRPr lang="en-US" sz="1600" b="0" i="0" u="none" strike="noStrike" noProof="0" dirty="0">
                        <a:latin typeface="Century Gothic"/>
                      </a:endParaRPr>
                    </a:p>
                    <a:p>
                      <a:pPr lvl="0" algn="l">
                        <a:buNone/>
                      </a:pPr>
                      <a:r>
                        <a:rPr lang="en-US" sz="1600" b="1" i="0" u="none" strike="noStrike" noProof="0" dirty="0">
                          <a:solidFill>
                            <a:schemeClr val="tx1"/>
                          </a:solidFill>
                          <a:latin typeface="Century Gothic"/>
                        </a:rPr>
                        <a:t>           Science and Math</a:t>
                      </a:r>
                      <a:endParaRPr lang="en-US" sz="1600" b="0" i="0" u="none" strike="noStrike" noProof="0" dirty="0">
                        <a:latin typeface="Century Gothic"/>
                      </a:endParaRPr>
                    </a:p>
                    <a:p>
                      <a:pPr lvl="0" algn="l">
                        <a:buNone/>
                      </a:pPr>
                      <a:endParaRPr lang="en-US" sz="1600" b="0" i="0" u="none" strike="noStrike" noProof="0">
                        <a:latin typeface="Century Gothic"/>
                      </a:endParaRPr>
                    </a:p>
                    <a:p>
                      <a:pPr algn="l"/>
                      <a:endParaRPr lang="en-US" sz="1600" b="1">
                        <a:solidFill>
                          <a:schemeClr val="tx1"/>
                        </a:solidFill>
                      </a:endParaRPr>
                    </a:p>
                  </a:txBody>
                  <a:tcPr marL="68580" marR="68580" marT="0" marB="0"/>
                </a:tc>
                <a:extLst>
                  <a:ext uri="{0D108BD9-81ED-4DB2-BD59-A6C34878D82A}">
                    <a16:rowId xmlns:a16="http://schemas.microsoft.com/office/drawing/2014/main" val="3387983806"/>
                  </a:ext>
                </a:extLst>
              </a:tr>
              <a:tr h="771745">
                <a:tc>
                  <a:txBody>
                    <a:bodyPr/>
                    <a:lstStyle/>
                    <a:p>
                      <a:pPr algn="l"/>
                      <a:r>
                        <a:rPr lang="en-US" sz="1600" dirty="0">
                          <a:effectLst/>
                        </a:rPr>
                        <a:t>5</a:t>
                      </a:r>
                      <a:r>
                        <a:rPr lang="en-US" sz="1600" baseline="30000" dirty="0">
                          <a:effectLst/>
                        </a:rPr>
                        <a:t>th</a:t>
                      </a:r>
                      <a:endParaRPr lang="en-US" sz="1600" dirty="0">
                        <a:effectLst/>
                      </a:endParaRPr>
                    </a:p>
                  </a:txBody>
                  <a:tcPr marL="68580" marR="68580" marT="0" marB="0"/>
                </a:tc>
                <a:tc>
                  <a:txBody>
                    <a:bodyPr/>
                    <a:lstStyle/>
                    <a:p>
                      <a:pPr algn="l"/>
                      <a:r>
                        <a:rPr lang="en-US" sz="1600" b="1" dirty="0">
                          <a:solidFill>
                            <a:schemeClr val="tx1"/>
                          </a:solidFill>
                          <a:effectLst/>
                        </a:rPr>
                        <a:t>50%</a:t>
                      </a:r>
                      <a:r>
                        <a:rPr lang="en-US" sz="1600" b="1" dirty="0">
                          <a:solidFill>
                            <a:schemeClr val="tx1"/>
                          </a:solidFill>
                        </a:rPr>
                        <a:t>  </a:t>
                      </a:r>
                      <a:r>
                        <a:rPr lang="en-US" sz="1600" b="1" i="0" u="none" strike="noStrike" noProof="0" dirty="0">
                          <a:solidFill>
                            <a:schemeClr val="tx1"/>
                          </a:solidFill>
                          <a:latin typeface="Century Gothic"/>
                        </a:rPr>
                        <a:t>(Language Arts, Social Studies, P.E.)</a:t>
                      </a:r>
                      <a:endParaRPr lang="en-US" sz="1600" b="1" dirty="0">
                        <a:solidFill>
                          <a:schemeClr val="tx1"/>
                        </a:solidFill>
                        <a:effectLst/>
                      </a:endParaRPr>
                    </a:p>
                  </a:txBody>
                  <a:tcPr marL="68580" marR="68580" marT="0" marB="0"/>
                </a:tc>
                <a:tc>
                  <a:txBody>
                    <a:bodyPr/>
                    <a:lstStyle/>
                    <a:p>
                      <a:pPr algn="l"/>
                      <a:r>
                        <a:rPr lang="en-US" sz="1600" b="1" dirty="0">
                          <a:solidFill>
                            <a:schemeClr val="tx1"/>
                          </a:solidFill>
                          <a:effectLst/>
                        </a:rPr>
                        <a:t>50%</a:t>
                      </a:r>
                      <a:r>
                        <a:rPr lang="en-US" sz="1600" b="1" dirty="0">
                          <a:solidFill>
                            <a:schemeClr val="tx1"/>
                          </a:solidFill>
                        </a:rPr>
                        <a:t> </a:t>
                      </a:r>
                      <a:r>
                        <a:rPr lang="en-US" sz="1600" b="1" i="0" u="none" strike="noStrike" noProof="0" dirty="0">
                          <a:solidFill>
                            <a:schemeClr val="tx1"/>
                          </a:solidFill>
                          <a:latin typeface="Century Gothic"/>
                        </a:rPr>
                        <a:t>(Language Arts, ELD, </a:t>
                      </a:r>
                      <a:endParaRPr lang="en-US" sz="1600" b="0" i="0" u="none" strike="noStrike" noProof="0" dirty="0">
                        <a:latin typeface="Century Gothic"/>
                      </a:endParaRPr>
                    </a:p>
                    <a:p>
                      <a:pPr lvl="0" algn="l">
                        <a:buNone/>
                      </a:pPr>
                      <a:r>
                        <a:rPr lang="en-US" sz="1600" b="1" i="0" u="none" strike="noStrike" noProof="0" dirty="0">
                          <a:solidFill>
                            <a:schemeClr val="tx1"/>
                          </a:solidFill>
                          <a:latin typeface="Century Gothic"/>
                        </a:rPr>
                        <a:t>          Science and Math</a:t>
                      </a:r>
                      <a:endParaRPr lang="en-US" sz="1600" b="0" i="0" u="none" strike="noStrike" noProof="0" dirty="0">
                        <a:latin typeface="Century Gothic"/>
                      </a:endParaRPr>
                    </a:p>
                    <a:p>
                      <a:pPr algn="l"/>
                      <a:endParaRPr lang="en-US" sz="1600" b="1">
                        <a:solidFill>
                          <a:schemeClr val="tx1"/>
                        </a:solidFill>
                        <a:effectLst/>
                      </a:endParaRPr>
                    </a:p>
                  </a:txBody>
                  <a:tcPr marL="68580" marR="68580" marT="0" marB="0"/>
                </a:tc>
                <a:extLst>
                  <a:ext uri="{0D108BD9-81ED-4DB2-BD59-A6C34878D82A}">
                    <a16:rowId xmlns:a16="http://schemas.microsoft.com/office/drawing/2014/main" val="1227961471"/>
                  </a:ext>
                </a:extLst>
              </a:tr>
              <a:tr h="771745">
                <a:tc>
                  <a:txBody>
                    <a:bodyPr/>
                    <a:lstStyle/>
                    <a:p>
                      <a:pPr algn="l"/>
                      <a:r>
                        <a:rPr lang="en-US" sz="1600" dirty="0">
                          <a:effectLst/>
                        </a:rPr>
                        <a:t>6</a:t>
                      </a:r>
                      <a:r>
                        <a:rPr lang="en-US" sz="1600" baseline="30000" dirty="0">
                          <a:effectLst/>
                        </a:rPr>
                        <a:t>th</a:t>
                      </a:r>
                      <a:endParaRPr lang="en-US" sz="1600" dirty="0">
                        <a:effectLst/>
                      </a:endParaRPr>
                    </a:p>
                  </a:txBody>
                  <a:tcPr marL="68580" marR="68580" marT="0" marB="0"/>
                </a:tc>
                <a:tc>
                  <a:txBody>
                    <a:bodyPr/>
                    <a:lstStyle/>
                    <a:p>
                      <a:pPr algn="l"/>
                      <a:r>
                        <a:rPr lang="en-US" sz="1600" b="1" dirty="0">
                          <a:solidFill>
                            <a:schemeClr val="tx1"/>
                          </a:solidFill>
                          <a:effectLst/>
                        </a:rPr>
                        <a:t>50%</a:t>
                      </a:r>
                      <a:r>
                        <a:rPr lang="en-US" sz="1600" b="1" dirty="0">
                          <a:solidFill>
                            <a:schemeClr val="tx1"/>
                          </a:solidFill>
                        </a:rPr>
                        <a:t> </a:t>
                      </a:r>
                      <a:r>
                        <a:rPr lang="en-US" sz="1600" b="1" i="0" u="none" strike="noStrike" noProof="0" dirty="0">
                          <a:solidFill>
                            <a:schemeClr val="tx1"/>
                          </a:solidFill>
                          <a:latin typeface="Century Gothic"/>
                        </a:rPr>
                        <a:t>(Language Arts, Social Studies, P.E.)</a:t>
                      </a:r>
                      <a:endParaRPr lang="en-US" sz="1600" b="1" dirty="0">
                        <a:solidFill>
                          <a:schemeClr val="tx1"/>
                        </a:solidFill>
                        <a:effectLst/>
                      </a:endParaRPr>
                    </a:p>
                  </a:txBody>
                  <a:tcPr marL="68580" marR="68580" marT="0" marB="0"/>
                </a:tc>
                <a:tc>
                  <a:txBody>
                    <a:bodyPr/>
                    <a:lstStyle/>
                    <a:p>
                      <a:pPr algn="l"/>
                      <a:r>
                        <a:rPr lang="en-US" sz="1600" b="1" dirty="0">
                          <a:solidFill>
                            <a:schemeClr val="tx1"/>
                          </a:solidFill>
                          <a:effectLst/>
                        </a:rPr>
                        <a:t>50%</a:t>
                      </a:r>
                      <a:r>
                        <a:rPr lang="en-US" sz="1600" b="1" dirty="0">
                          <a:solidFill>
                            <a:schemeClr val="tx1"/>
                          </a:solidFill>
                        </a:rPr>
                        <a:t> </a:t>
                      </a:r>
                      <a:r>
                        <a:rPr lang="en-US" sz="1600" b="1" i="0" u="none" strike="noStrike" noProof="0" dirty="0">
                          <a:solidFill>
                            <a:schemeClr val="tx1"/>
                          </a:solidFill>
                          <a:latin typeface="Century Gothic"/>
                        </a:rPr>
                        <a:t>(Language Arts, ELD, </a:t>
                      </a:r>
                      <a:endParaRPr lang="en-US" sz="1600" b="0" i="0" u="none" strike="noStrike" noProof="0" dirty="0">
                        <a:latin typeface="Century Gothic"/>
                      </a:endParaRPr>
                    </a:p>
                    <a:p>
                      <a:pPr lvl="0" algn="l">
                        <a:buNone/>
                      </a:pPr>
                      <a:r>
                        <a:rPr lang="en-US" sz="1600" b="1" i="0" u="none" strike="noStrike" noProof="0" dirty="0">
                          <a:solidFill>
                            <a:schemeClr val="tx1"/>
                          </a:solidFill>
                          <a:latin typeface="Century Gothic"/>
                        </a:rPr>
                        <a:t>          Science and Math</a:t>
                      </a:r>
                      <a:endParaRPr lang="en-US" sz="1600" b="0" i="0" u="none" strike="noStrike" noProof="0" dirty="0">
                        <a:latin typeface="Century Gothic"/>
                      </a:endParaRPr>
                    </a:p>
                    <a:p>
                      <a:pPr algn="l"/>
                      <a:endParaRPr lang="en-US" sz="1600" b="1">
                        <a:solidFill>
                          <a:schemeClr val="tx1"/>
                        </a:solidFill>
                        <a:effectLst/>
                      </a:endParaRPr>
                    </a:p>
                  </a:txBody>
                  <a:tcPr marL="68580" marR="68580" marT="0" marB="0"/>
                </a:tc>
                <a:extLst>
                  <a:ext uri="{0D108BD9-81ED-4DB2-BD59-A6C34878D82A}">
                    <a16:rowId xmlns:a16="http://schemas.microsoft.com/office/drawing/2014/main" val="2116956750"/>
                  </a:ext>
                </a:extLst>
              </a:tr>
            </a:tbl>
          </a:graphicData>
        </a:graphic>
      </p:graphicFrame>
      <p:sp>
        <p:nvSpPr>
          <p:cNvPr id="7" name="TextBox 6">
            <a:extLst>
              <a:ext uri="{FF2B5EF4-FFF2-40B4-BE49-F238E27FC236}">
                <a16:creationId xmlns:a16="http://schemas.microsoft.com/office/drawing/2014/main" id="{1CB9FF85-8380-4F8E-A77F-5BACCC49DB7A}"/>
              </a:ext>
            </a:extLst>
          </p:cNvPr>
          <p:cNvSpPr txBox="1"/>
          <p:nvPr/>
        </p:nvSpPr>
        <p:spPr>
          <a:xfrm>
            <a:off x="149967" y="158310"/>
            <a:ext cx="8800264" cy="646331"/>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1">
                    <a:lumMod val="75000"/>
                  </a:schemeClr>
                </a:solidFill>
              </a:rPr>
              <a:t>90:10 Model-Instructional Schedule</a:t>
            </a:r>
            <a:endParaRPr lang="en-US"/>
          </a:p>
        </p:txBody>
      </p:sp>
    </p:spTree>
    <p:extLst>
      <p:ext uri="{BB962C8B-B14F-4D97-AF65-F5344CB8AC3E}">
        <p14:creationId xmlns:p14="http://schemas.microsoft.com/office/powerpoint/2010/main" val="345522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3969AB06-61AD-1B40-AB39-1FCE022A8D6D}"/>
              </a:ext>
            </a:extLst>
          </p:cNvPr>
          <p:cNvPicPr>
            <a:picLocks noChangeAspect="1"/>
          </p:cNvPicPr>
          <p:nvPr/>
        </p:nvPicPr>
        <p:blipFill>
          <a:blip r:embed="rId3"/>
          <a:stretch>
            <a:fillRect/>
          </a:stretch>
        </p:blipFill>
        <p:spPr>
          <a:xfrm>
            <a:off x="455364" y="448782"/>
            <a:ext cx="8233271" cy="6153233"/>
          </a:xfrm>
          <a:prstGeom prst="rect">
            <a:avLst/>
          </a:prstGeom>
        </p:spPr>
      </p:pic>
    </p:spTree>
    <p:extLst>
      <p:ext uri="{BB962C8B-B14F-4D97-AF65-F5344CB8AC3E}">
        <p14:creationId xmlns:p14="http://schemas.microsoft.com/office/powerpoint/2010/main" val="423169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94416FD4-2418-4437-D217-08E8C7B62C9E}"/>
              </a:ext>
            </a:extLst>
          </p:cNvPr>
          <p:cNvPicPr>
            <a:picLocks noChangeAspect="1"/>
          </p:cNvPicPr>
          <p:nvPr/>
        </p:nvPicPr>
        <p:blipFill>
          <a:blip r:embed="rId3"/>
          <a:stretch>
            <a:fillRect/>
          </a:stretch>
        </p:blipFill>
        <p:spPr>
          <a:xfrm>
            <a:off x="694064" y="1074290"/>
            <a:ext cx="7820138" cy="5251083"/>
          </a:xfrm>
          <a:prstGeom prst="rect">
            <a:avLst/>
          </a:prstGeom>
        </p:spPr>
      </p:pic>
    </p:spTree>
    <p:extLst>
      <p:ext uri="{BB962C8B-B14F-4D97-AF65-F5344CB8AC3E}">
        <p14:creationId xmlns:p14="http://schemas.microsoft.com/office/powerpoint/2010/main" val="252558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2167-9F6F-E7A4-A4D5-1A6202307B74}"/>
              </a:ext>
            </a:extLst>
          </p:cNvPr>
          <p:cNvSpPr>
            <a:spLocks noGrp="1"/>
          </p:cNvSpPr>
          <p:nvPr>
            <p:ph type="title"/>
          </p:nvPr>
        </p:nvSpPr>
        <p:spPr/>
        <p:txBody>
          <a:bodyPr/>
          <a:lstStyle/>
          <a:p>
            <a:r>
              <a:rPr lang="en-US"/>
              <a:t>It’s a Commitment . . . </a:t>
            </a:r>
          </a:p>
        </p:txBody>
      </p:sp>
      <p:sp>
        <p:nvSpPr>
          <p:cNvPr id="3" name="Content Placeholder 2">
            <a:extLst>
              <a:ext uri="{FF2B5EF4-FFF2-40B4-BE49-F238E27FC236}">
                <a16:creationId xmlns:a16="http://schemas.microsoft.com/office/drawing/2014/main" id="{93B247A5-9876-4492-51DF-685E9B2869AE}"/>
              </a:ext>
            </a:extLst>
          </p:cNvPr>
          <p:cNvSpPr>
            <a:spLocks noGrp="1"/>
          </p:cNvSpPr>
          <p:nvPr>
            <p:ph idx="1"/>
          </p:nvPr>
        </p:nvSpPr>
        <p:spPr>
          <a:xfrm>
            <a:off x="866441" y="2489200"/>
            <a:ext cx="7523415" cy="3530600"/>
          </a:xfrm>
        </p:spPr>
        <p:txBody>
          <a:bodyPr>
            <a:normAutofit lnSpcReduction="10000"/>
          </a:bodyPr>
          <a:lstStyle/>
          <a:p>
            <a:pPr algn="l" rtl="0" fontAlgn="base"/>
            <a:r>
              <a:rPr lang="en-US" sz="1400" b="0" i="0" dirty="0">
                <a:solidFill>
                  <a:srgbClr val="000000"/>
                </a:solidFill>
                <a:effectLst/>
              </a:rPr>
              <a:t>I understand that in the DLI program begins in Kindergarten and 1</a:t>
            </a:r>
            <a:r>
              <a:rPr lang="en-US" sz="1400" b="0" i="0" baseline="30000" dirty="0">
                <a:solidFill>
                  <a:srgbClr val="000000"/>
                </a:solidFill>
                <a:effectLst/>
              </a:rPr>
              <a:t>st</a:t>
            </a:r>
            <a:r>
              <a:rPr lang="en-US" sz="1400" b="0" i="0" dirty="0">
                <a:solidFill>
                  <a:srgbClr val="000000"/>
                </a:solidFill>
                <a:effectLst/>
              </a:rPr>
              <a:t> grade with 90% of the instruction in Mandarin and will transition to 50% of the instruction in </a:t>
            </a:r>
            <a:r>
              <a:rPr lang="en-US" sz="1400" dirty="0">
                <a:solidFill>
                  <a:srgbClr val="000000"/>
                </a:solidFill>
              </a:rPr>
              <a:t>Mandarin </a:t>
            </a:r>
            <a:r>
              <a:rPr lang="en-US" sz="1400" b="0" i="0" dirty="0">
                <a:solidFill>
                  <a:srgbClr val="000000"/>
                </a:solidFill>
                <a:effectLst/>
              </a:rPr>
              <a:t>in </a:t>
            </a:r>
            <a:r>
              <a:rPr lang="en-US" sz="1400" dirty="0">
                <a:solidFill>
                  <a:srgbClr val="000000"/>
                </a:solidFill>
              </a:rPr>
              <a:t>5</a:t>
            </a:r>
            <a:r>
              <a:rPr lang="en-US" sz="1400" baseline="30000" dirty="0">
                <a:solidFill>
                  <a:srgbClr val="000000"/>
                </a:solidFill>
              </a:rPr>
              <a:t>th</a:t>
            </a:r>
            <a:r>
              <a:rPr lang="en-US" sz="1400" b="0" i="0" dirty="0">
                <a:solidFill>
                  <a:srgbClr val="000000"/>
                </a:solidFill>
                <a:effectLst/>
              </a:rPr>
              <a:t> grade.  </a:t>
            </a:r>
          </a:p>
          <a:p>
            <a:pPr algn="l" rtl="0" fontAlgn="base"/>
            <a:r>
              <a:rPr lang="en-US" sz="1400" b="0" i="0" dirty="0">
                <a:solidFill>
                  <a:srgbClr val="000000"/>
                </a:solidFill>
                <a:effectLst/>
              </a:rPr>
              <a:t>I understand that strong native language skills are an excellent predictor of success in an immersion program. My child has not had difficulties with language development, and I believe that my child has strong native language skills.  </a:t>
            </a:r>
          </a:p>
          <a:p>
            <a:pPr fontAlgn="base"/>
            <a:r>
              <a:rPr lang="en-US" sz="1400" b="0" i="0" dirty="0">
                <a:solidFill>
                  <a:srgbClr val="000000"/>
                </a:solidFill>
                <a:effectLst/>
              </a:rPr>
              <a:t>I understand that for the first few weeks my child may not understand what the teacher is saying, and this could cause some frustration and stress if my child is a native English</a:t>
            </a:r>
            <a:r>
              <a:rPr lang="en-US" sz="1400" dirty="0">
                <a:solidFill>
                  <a:srgbClr val="000000"/>
                </a:solidFill>
              </a:rPr>
              <a:t> or language other than Mandarin</a:t>
            </a:r>
            <a:r>
              <a:rPr lang="en-US" sz="1400" b="0" i="0" dirty="0">
                <a:solidFill>
                  <a:srgbClr val="000000"/>
                </a:solidFill>
                <a:effectLst/>
              </a:rPr>
              <a:t> speaker. I believe my child will be able to cope with this situation and adjust accordingly. </a:t>
            </a:r>
          </a:p>
          <a:p>
            <a:pPr algn="l" rtl="0" fontAlgn="base"/>
            <a:r>
              <a:rPr lang="en-US" sz="1400" b="0" i="0" dirty="0">
                <a:solidFill>
                  <a:srgbClr val="000000"/>
                </a:solidFill>
                <a:effectLst/>
              </a:rPr>
              <a:t>I understand that the Dual Language Immersion program is designed for a minimum of a seven-year period and removing my child from the program, particularly in the earlier years (grades K-3) could require supplementary tutoring for my child to transition successfully into an English program if removed. The district will likely not provide this necessary tutoring.  </a:t>
            </a:r>
            <a:r>
              <a:rPr lang="en-US" sz="1800" b="0" i="0" dirty="0">
                <a:solidFill>
                  <a:srgbClr val="000000"/>
                </a:solidFill>
                <a:effectLst/>
              </a:rPr>
              <a:t> </a:t>
            </a:r>
            <a:endParaRPr lang="en-US" b="0" i="0" dirty="0">
              <a:solidFill>
                <a:srgbClr val="000000"/>
              </a:solidFill>
              <a:effectLst/>
            </a:endParaRPr>
          </a:p>
          <a:p>
            <a:endParaRPr lang="en-US"/>
          </a:p>
        </p:txBody>
      </p:sp>
    </p:spTree>
    <p:extLst>
      <p:ext uri="{BB962C8B-B14F-4D97-AF65-F5344CB8AC3E}">
        <p14:creationId xmlns:p14="http://schemas.microsoft.com/office/powerpoint/2010/main" val="347062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2167-9F6F-E7A4-A4D5-1A6202307B74}"/>
              </a:ext>
            </a:extLst>
          </p:cNvPr>
          <p:cNvSpPr>
            <a:spLocks noGrp="1"/>
          </p:cNvSpPr>
          <p:nvPr>
            <p:ph type="title"/>
          </p:nvPr>
        </p:nvSpPr>
        <p:spPr/>
        <p:txBody>
          <a:bodyPr/>
          <a:lstStyle/>
          <a:p>
            <a:r>
              <a:rPr lang="en-US"/>
              <a:t>It’s a Commitment . . . </a:t>
            </a:r>
          </a:p>
        </p:txBody>
      </p:sp>
      <p:sp>
        <p:nvSpPr>
          <p:cNvPr id="3" name="Content Placeholder 2">
            <a:extLst>
              <a:ext uri="{FF2B5EF4-FFF2-40B4-BE49-F238E27FC236}">
                <a16:creationId xmlns:a16="http://schemas.microsoft.com/office/drawing/2014/main" id="{93B247A5-9876-4492-51DF-685E9B2869AE}"/>
              </a:ext>
            </a:extLst>
          </p:cNvPr>
          <p:cNvSpPr>
            <a:spLocks noGrp="1"/>
          </p:cNvSpPr>
          <p:nvPr>
            <p:ph idx="1"/>
          </p:nvPr>
        </p:nvSpPr>
        <p:spPr>
          <a:xfrm>
            <a:off x="763571" y="2224726"/>
            <a:ext cx="7777114" cy="4025245"/>
          </a:xfrm>
        </p:spPr>
        <p:txBody>
          <a:bodyPr>
            <a:normAutofit fontScale="85000" lnSpcReduction="20000"/>
          </a:bodyPr>
          <a:lstStyle/>
          <a:p>
            <a:pPr marL="0" indent="0" algn="l" rtl="0" fontAlgn="base">
              <a:buNone/>
            </a:pPr>
            <a:endParaRPr lang="en-US" b="0" i="0">
              <a:solidFill>
                <a:srgbClr val="000000"/>
              </a:solidFill>
              <a:effectLst/>
              <a:latin typeface="Segoe UI" panose="020B0502040204020203" pitchFamily="34" charset="0"/>
            </a:endParaRPr>
          </a:p>
          <a:p>
            <a:pPr algn="l" rtl="0" fontAlgn="base"/>
            <a:r>
              <a:rPr lang="en-US" sz="1800" b="0" i="0" dirty="0">
                <a:solidFill>
                  <a:srgbClr val="000000"/>
                </a:solidFill>
                <a:effectLst/>
              </a:rPr>
              <a:t>I understand that the more exposure my child has to </a:t>
            </a:r>
            <a:r>
              <a:rPr lang="en-US" dirty="0">
                <a:solidFill>
                  <a:srgbClr val="000000"/>
                </a:solidFill>
              </a:rPr>
              <a:t>Mandarin</a:t>
            </a:r>
            <a:r>
              <a:rPr lang="en-US" sz="1800" b="0" i="0" dirty="0">
                <a:solidFill>
                  <a:srgbClr val="000000"/>
                </a:solidFill>
                <a:effectLst/>
              </a:rPr>
              <a:t> the faster language is acquired. I will seek opportunities outside school to provide further Mandarin language exposure to my child, through books, events, arranging cross-language play opportunities, etc.  </a:t>
            </a:r>
            <a:endParaRPr lang="en-US" b="0" i="0" dirty="0">
              <a:solidFill>
                <a:srgbClr val="000000"/>
              </a:solidFill>
              <a:effectLst/>
            </a:endParaRPr>
          </a:p>
          <a:p>
            <a:pPr fontAlgn="base"/>
            <a:r>
              <a:rPr lang="en-US" sz="1800" b="0" i="0" dirty="0">
                <a:solidFill>
                  <a:srgbClr val="000000"/>
                </a:solidFill>
                <a:effectLst/>
              </a:rPr>
              <a:t>I understand that even if I don’t speak Mandarin, demonstrating a supportive attitude of interest and enthusiasm for Mandarin language and</a:t>
            </a:r>
            <a:r>
              <a:rPr lang="en-US" dirty="0">
                <a:solidFill>
                  <a:srgbClr val="000000"/>
                </a:solidFill>
              </a:rPr>
              <a:t> Chinese</a:t>
            </a:r>
            <a:r>
              <a:rPr lang="en-US" sz="1800" b="0" i="0" dirty="0">
                <a:solidFill>
                  <a:srgbClr val="000000"/>
                </a:solidFill>
                <a:effectLst/>
              </a:rPr>
              <a:t> culture will have an important influence on my child’s interest and success. It is important that both parents/guardians agree to support entry into the Dual Language Immersion program. </a:t>
            </a:r>
            <a:endParaRPr lang="en-US" b="0" i="0" dirty="0">
              <a:solidFill>
                <a:srgbClr val="000000"/>
              </a:solidFill>
              <a:effectLst/>
            </a:endParaRPr>
          </a:p>
          <a:p>
            <a:pPr algn="l" rtl="0" fontAlgn="base"/>
            <a:r>
              <a:rPr lang="en-US" sz="1800" b="0" i="0" dirty="0">
                <a:solidFill>
                  <a:srgbClr val="000000"/>
                </a:solidFill>
                <a:effectLst/>
              </a:rPr>
              <a:t>I understand that a STEP meeting will be held with administration to discuss an exit strategy, if we decide that we no longer want our child in the Dual Language Immersion program.  </a:t>
            </a:r>
            <a:endParaRPr lang="en-US" b="0" i="0" dirty="0">
              <a:solidFill>
                <a:srgbClr val="000000"/>
              </a:solidFill>
              <a:effectLst/>
            </a:endParaRPr>
          </a:p>
          <a:p>
            <a:pPr algn="l" rtl="0" fontAlgn="base"/>
            <a:r>
              <a:rPr lang="en-US" sz="1800" b="0" i="0" dirty="0">
                <a:solidFill>
                  <a:srgbClr val="000000"/>
                </a:solidFill>
                <a:effectLst/>
              </a:rPr>
              <a:t>I understand family involvement is highly correlated with success at school. I will support my child academically, even if I don’t speak or understand Mandarin, by showing interest in school, assuring that homework is completed, reading together (in any language), and communicating with the teacher. </a:t>
            </a:r>
            <a:endParaRPr lang="en-US" b="0" i="0" dirty="0">
              <a:solidFill>
                <a:srgbClr val="000000"/>
              </a:solidFill>
              <a:effectLst/>
            </a:endParaRPr>
          </a:p>
          <a:p>
            <a:pPr algn="l" rtl="0" fontAlgn="base"/>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90562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2167-9F6F-E7A4-A4D5-1A6202307B74}"/>
              </a:ext>
            </a:extLst>
          </p:cNvPr>
          <p:cNvSpPr>
            <a:spLocks noGrp="1"/>
          </p:cNvSpPr>
          <p:nvPr>
            <p:ph type="title"/>
          </p:nvPr>
        </p:nvSpPr>
        <p:spPr/>
        <p:txBody>
          <a:bodyPr/>
          <a:lstStyle/>
          <a:p>
            <a:r>
              <a:rPr lang="en-US"/>
              <a:t>It’s a Commitment . . . </a:t>
            </a:r>
          </a:p>
        </p:txBody>
      </p:sp>
      <p:sp>
        <p:nvSpPr>
          <p:cNvPr id="3" name="Content Placeholder 2">
            <a:extLst>
              <a:ext uri="{FF2B5EF4-FFF2-40B4-BE49-F238E27FC236}">
                <a16:creationId xmlns:a16="http://schemas.microsoft.com/office/drawing/2014/main" id="{93B247A5-9876-4492-51DF-685E9B2869AE}"/>
              </a:ext>
            </a:extLst>
          </p:cNvPr>
          <p:cNvSpPr>
            <a:spLocks noGrp="1"/>
          </p:cNvSpPr>
          <p:nvPr>
            <p:ph idx="1"/>
          </p:nvPr>
        </p:nvSpPr>
        <p:spPr>
          <a:xfrm>
            <a:off x="866441" y="2489200"/>
            <a:ext cx="7391439" cy="3530600"/>
          </a:xfrm>
        </p:spPr>
        <p:txBody>
          <a:bodyPr>
            <a:normAutofit fontScale="85000" lnSpcReduction="20000"/>
          </a:bodyPr>
          <a:lstStyle/>
          <a:p>
            <a:pPr algn="l" rtl="0" fontAlgn="base"/>
            <a:r>
              <a:rPr lang="en-US" sz="1800" b="0" i="0" dirty="0">
                <a:solidFill>
                  <a:srgbClr val="000000"/>
                </a:solidFill>
                <a:effectLst/>
              </a:rPr>
              <a:t>I understand that the students in the Dual Language Immersion are held to the same academic standards and will be required to do the same assessments as the students in English-only classrooms.    </a:t>
            </a:r>
            <a:endParaRPr lang="en-US" b="0" i="0" dirty="0">
              <a:solidFill>
                <a:srgbClr val="000000"/>
              </a:solidFill>
              <a:effectLst/>
            </a:endParaRPr>
          </a:p>
          <a:p>
            <a:pPr fontAlgn="base"/>
            <a:r>
              <a:rPr lang="en-US" sz="1800" b="0" i="0" dirty="0">
                <a:solidFill>
                  <a:srgbClr val="000000"/>
                </a:solidFill>
                <a:effectLst/>
              </a:rPr>
              <a:t>If my child is discovered to have learning problems which are making success in the program very difficult, I will agree to have him/her reassigned to an English classroom if it is academically appropriate. I understand that my child will receive Response to Intervention (</a:t>
            </a:r>
            <a:r>
              <a:rPr lang="en-US" sz="1800" b="0" i="0" dirty="0" err="1">
                <a:solidFill>
                  <a:srgbClr val="000000"/>
                </a:solidFill>
                <a:effectLst/>
              </a:rPr>
              <a:t>RtI</a:t>
            </a:r>
            <a:r>
              <a:rPr lang="en-US" sz="1800" b="0" i="0" dirty="0">
                <a:solidFill>
                  <a:srgbClr val="000000"/>
                </a:solidFill>
                <a:effectLst/>
              </a:rPr>
              <a:t>) in </a:t>
            </a:r>
            <a:r>
              <a:rPr lang="en-US" dirty="0">
                <a:solidFill>
                  <a:srgbClr val="000000"/>
                </a:solidFill>
              </a:rPr>
              <a:t>the areas off</a:t>
            </a:r>
            <a:r>
              <a:rPr lang="en-US" sz="1800" b="0" i="0" dirty="0">
                <a:solidFill>
                  <a:srgbClr val="000000"/>
                </a:solidFill>
                <a:effectLst/>
              </a:rPr>
              <a:t> need in</a:t>
            </a:r>
            <a:r>
              <a:rPr lang="en-US" dirty="0">
                <a:solidFill>
                  <a:srgbClr val="000000"/>
                </a:solidFill>
              </a:rPr>
              <a:t> Mandarin</a:t>
            </a:r>
            <a:r>
              <a:rPr lang="en-US" sz="1800" b="0" i="0" dirty="0">
                <a:solidFill>
                  <a:srgbClr val="000000"/>
                </a:solidFill>
                <a:effectLst/>
              </a:rPr>
              <a:t> and</a:t>
            </a:r>
            <a:r>
              <a:rPr lang="en-US" dirty="0">
                <a:solidFill>
                  <a:srgbClr val="000000"/>
                </a:solidFill>
              </a:rPr>
              <a:t>/or</a:t>
            </a:r>
            <a:r>
              <a:rPr lang="en-US" sz="1800" b="0" i="0" dirty="0">
                <a:solidFill>
                  <a:srgbClr val="000000"/>
                </a:solidFill>
                <a:effectLst/>
              </a:rPr>
              <a:t> English after a universal screening is </a:t>
            </a:r>
            <a:r>
              <a:rPr lang="en-US" dirty="0" err="1">
                <a:solidFill>
                  <a:srgbClr val="000000"/>
                </a:solidFill>
              </a:rPr>
              <a:t>etermined</a:t>
            </a:r>
            <a:r>
              <a:rPr lang="en-US" sz="1800" b="0" i="0" dirty="0">
                <a:solidFill>
                  <a:srgbClr val="000000"/>
                </a:solidFill>
                <a:effectLst/>
              </a:rPr>
              <a:t>.</a:t>
            </a:r>
            <a:endParaRPr lang="en-US" b="0" i="0" dirty="0">
              <a:solidFill>
                <a:srgbClr val="000000"/>
              </a:solidFill>
              <a:effectLst/>
            </a:endParaRPr>
          </a:p>
          <a:p>
            <a:pPr algn="l" rtl="0" fontAlgn="base"/>
            <a:r>
              <a:rPr lang="en-US" sz="1800" b="0" i="0" dirty="0">
                <a:solidFill>
                  <a:srgbClr val="000000"/>
                </a:solidFill>
                <a:effectLst/>
              </a:rPr>
              <a:t>I understand that family involvement is one of the strengths of the Dual Language Immersion program. I and/or a family member will be actively involved at </a:t>
            </a:r>
            <a:r>
              <a:rPr lang="en-US" dirty="0">
                <a:solidFill>
                  <a:srgbClr val="000000"/>
                </a:solidFill>
              </a:rPr>
              <a:t>Hidden Trails </a:t>
            </a:r>
            <a:r>
              <a:rPr lang="en-US" sz="1800" b="0" i="0" dirty="0">
                <a:solidFill>
                  <a:srgbClr val="000000"/>
                </a:solidFill>
                <a:effectLst/>
              </a:rPr>
              <a:t>through classroom volunteering, projects, committees, or organizations, such as the PTO (Parent Teacher Organization), ELAC, or SSC. </a:t>
            </a:r>
            <a:endParaRPr lang="en-US" b="0" i="0" dirty="0">
              <a:solidFill>
                <a:srgbClr val="000000"/>
              </a:solidFill>
              <a:effectLst/>
            </a:endParaRPr>
          </a:p>
          <a:p>
            <a:pPr algn="l" rtl="0" fontAlgn="base"/>
            <a:r>
              <a:rPr lang="en-US" sz="1800" b="0" i="0" dirty="0">
                <a:solidFill>
                  <a:srgbClr val="000000"/>
                </a:solidFill>
                <a:effectLst/>
              </a:rPr>
              <a:t>I understand that all families have a shared responsibility with the school as stated in the included Home School Compact brochure.  </a:t>
            </a:r>
            <a:endParaRPr lang="en-US" b="0" i="0" dirty="0">
              <a:solidFill>
                <a:srgbClr val="000000"/>
              </a:solidFill>
              <a:effectLst/>
            </a:endParaRPr>
          </a:p>
          <a:p>
            <a:pPr algn="l" rtl="0" fontAlgn="base"/>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82231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F149-9618-A7DC-B0BF-4DC6526E98B4}"/>
              </a:ext>
            </a:extLst>
          </p:cNvPr>
          <p:cNvSpPr>
            <a:spLocks noGrp="1"/>
          </p:cNvSpPr>
          <p:nvPr>
            <p:ph type="title"/>
          </p:nvPr>
        </p:nvSpPr>
        <p:spPr/>
        <p:txBody>
          <a:bodyPr/>
          <a:lstStyle/>
          <a:p>
            <a:r>
              <a:rPr lang="en-US"/>
              <a:t>Second Language Acquisition</a:t>
            </a:r>
          </a:p>
        </p:txBody>
      </p:sp>
      <p:pic>
        <p:nvPicPr>
          <p:cNvPr id="4" name="Picture 4" descr="Graphical user interface, text&#10;&#10;Description automatically generated">
            <a:extLst>
              <a:ext uri="{FF2B5EF4-FFF2-40B4-BE49-F238E27FC236}">
                <a16:creationId xmlns:a16="http://schemas.microsoft.com/office/drawing/2014/main" id="{1A961E7D-57DC-65C2-3CDD-2C52D947DEC9}"/>
              </a:ext>
            </a:extLst>
          </p:cNvPr>
          <p:cNvPicPr>
            <a:picLocks noGrp="1" noChangeAspect="1"/>
          </p:cNvPicPr>
          <p:nvPr>
            <p:ph idx="1"/>
          </p:nvPr>
        </p:nvPicPr>
        <p:blipFill>
          <a:blip r:embed="rId3"/>
          <a:stretch>
            <a:fillRect/>
          </a:stretch>
        </p:blipFill>
        <p:spPr>
          <a:xfrm>
            <a:off x="867970" y="2268863"/>
            <a:ext cx="7285756" cy="3907009"/>
          </a:xfrm>
        </p:spPr>
      </p:pic>
    </p:spTree>
    <p:extLst>
      <p:ext uri="{BB962C8B-B14F-4D97-AF65-F5344CB8AC3E}">
        <p14:creationId xmlns:p14="http://schemas.microsoft.com/office/powerpoint/2010/main" val="311713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5B9C-56FE-BB2B-2F69-6EDB75957669}"/>
              </a:ext>
            </a:extLst>
          </p:cNvPr>
          <p:cNvSpPr>
            <a:spLocks noGrp="1"/>
          </p:cNvSpPr>
          <p:nvPr>
            <p:ph type="title"/>
          </p:nvPr>
        </p:nvSpPr>
        <p:spPr/>
        <p:txBody>
          <a:bodyPr/>
          <a:lstStyle/>
          <a:p>
            <a:r>
              <a:rPr lang="en-US"/>
              <a:t>Goals to work on prior to Kindergarten</a:t>
            </a:r>
          </a:p>
        </p:txBody>
      </p:sp>
      <p:sp>
        <p:nvSpPr>
          <p:cNvPr id="3" name="Content Placeholder 2">
            <a:extLst>
              <a:ext uri="{FF2B5EF4-FFF2-40B4-BE49-F238E27FC236}">
                <a16:creationId xmlns:a16="http://schemas.microsoft.com/office/drawing/2014/main" id="{3146D840-7520-5B41-1A9A-3B73589C3736}"/>
              </a:ext>
            </a:extLst>
          </p:cNvPr>
          <p:cNvSpPr>
            <a:spLocks noGrp="1"/>
          </p:cNvSpPr>
          <p:nvPr>
            <p:ph idx="1"/>
          </p:nvPr>
        </p:nvSpPr>
        <p:spPr/>
        <p:txBody>
          <a:bodyPr/>
          <a:lstStyle/>
          <a:p>
            <a:r>
              <a:rPr lang="en-US"/>
              <a:t>I can drink from a cup, open a juice box, and use eating utensils</a:t>
            </a:r>
          </a:p>
          <a:p>
            <a:r>
              <a:rPr lang="en-US"/>
              <a:t>I can use the restroom and wash my hands</a:t>
            </a:r>
          </a:p>
          <a:p>
            <a:r>
              <a:rPr lang="en-US"/>
              <a:t>I know my parent's names and my address</a:t>
            </a:r>
          </a:p>
          <a:p>
            <a:r>
              <a:rPr lang="en-US"/>
              <a:t>I cover my mouth when I sneeze or cough</a:t>
            </a:r>
          </a:p>
          <a:p>
            <a:r>
              <a:rPr lang="en-US"/>
              <a:t>I can get my jacket on and off without help</a:t>
            </a:r>
          </a:p>
          <a:p>
            <a:r>
              <a:rPr lang="en-US"/>
              <a:t>I know how I'm going to get to and from school</a:t>
            </a:r>
          </a:p>
        </p:txBody>
      </p:sp>
    </p:spTree>
    <p:extLst>
      <p:ext uri="{BB962C8B-B14F-4D97-AF65-F5344CB8AC3E}">
        <p14:creationId xmlns:p14="http://schemas.microsoft.com/office/powerpoint/2010/main" val="273833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34AD-80A1-CF52-E1D4-EE1A3776C9D9}"/>
              </a:ext>
            </a:extLst>
          </p:cNvPr>
          <p:cNvSpPr>
            <a:spLocks noGrp="1"/>
          </p:cNvSpPr>
          <p:nvPr>
            <p:ph type="title"/>
          </p:nvPr>
        </p:nvSpPr>
        <p:spPr/>
        <p:txBody>
          <a:bodyPr/>
          <a:lstStyle/>
          <a:p>
            <a:r>
              <a:rPr lang="en-US"/>
              <a:t>Top Ten Tips for Parents </a:t>
            </a:r>
            <a:br>
              <a:rPr lang="en-US"/>
            </a:br>
            <a:r>
              <a:rPr lang="en-US"/>
              <a:t>(in English or Chinese)</a:t>
            </a:r>
          </a:p>
        </p:txBody>
      </p:sp>
      <p:sp>
        <p:nvSpPr>
          <p:cNvPr id="3" name="Content Placeholder 2">
            <a:extLst>
              <a:ext uri="{FF2B5EF4-FFF2-40B4-BE49-F238E27FC236}">
                <a16:creationId xmlns:a16="http://schemas.microsoft.com/office/drawing/2014/main" id="{0E3710B4-5D8D-C67B-D5A7-CFD0E3257EB9}"/>
              </a:ext>
            </a:extLst>
          </p:cNvPr>
          <p:cNvSpPr>
            <a:spLocks noGrp="1"/>
          </p:cNvSpPr>
          <p:nvPr>
            <p:ph idx="1"/>
          </p:nvPr>
        </p:nvSpPr>
        <p:spPr>
          <a:xfrm>
            <a:off x="866441" y="2489200"/>
            <a:ext cx="7942328" cy="3530600"/>
          </a:xfrm>
        </p:spPr>
        <p:txBody>
          <a:bodyPr>
            <a:normAutofit fontScale="92500" lnSpcReduction="20000"/>
          </a:bodyPr>
          <a:lstStyle/>
          <a:p>
            <a:pPr>
              <a:buAutoNum type="arabicPeriod"/>
            </a:pPr>
            <a:r>
              <a:rPr lang="en-US"/>
              <a:t>Read together every night where your child can follow along</a:t>
            </a:r>
          </a:p>
          <a:p>
            <a:pPr>
              <a:buAutoNum type="arabicPeriod"/>
            </a:pPr>
            <a:r>
              <a:rPr lang="en-US"/>
              <a:t>Practice identifying numbers and counting objects</a:t>
            </a:r>
          </a:p>
          <a:p>
            <a:pPr>
              <a:buAutoNum type="arabicPeriod"/>
            </a:pPr>
            <a:r>
              <a:rPr lang="en-US"/>
              <a:t>Talk about colors in real life or in books</a:t>
            </a:r>
          </a:p>
          <a:p>
            <a:pPr>
              <a:buAutoNum type="arabicPeriod"/>
            </a:pPr>
            <a:r>
              <a:rPr lang="en-US"/>
              <a:t>Encourage your child to speak clearly and full sentences</a:t>
            </a:r>
          </a:p>
          <a:p>
            <a:pPr>
              <a:buAutoNum type="arabicPeriod"/>
            </a:pPr>
            <a:r>
              <a:rPr lang="en-US"/>
              <a:t>Encourage use of fine motor skills: scissors, clay, </a:t>
            </a:r>
            <a:r>
              <a:rPr lang="en-US" err="1"/>
              <a:t>playdoe</a:t>
            </a:r>
            <a:r>
              <a:rPr lang="en-US"/>
              <a:t>, coloring</a:t>
            </a:r>
          </a:p>
          <a:p>
            <a:pPr>
              <a:buAutoNum type="arabicPeriod"/>
            </a:pPr>
            <a:r>
              <a:rPr lang="en-US"/>
              <a:t>Visit the library</a:t>
            </a:r>
          </a:p>
          <a:p>
            <a:pPr>
              <a:buAutoNum type="arabicPeriod"/>
            </a:pPr>
            <a:r>
              <a:rPr lang="en-US"/>
              <a:t>Watch "Fun, Fun, Elmo" You Tube to support mandarin immersion</a:t>
            </a:r>
          </a:p>
          <a:p>
            <a:pPr>
              <a:buAutoNum type="arabicPeriod"/>
            </a:pPr>
            <a:r>
              <a:rPr lang="en-US"/>
              <a:t>Use Google Translate from your phone while listening to Mandarin</a:t>
            </a:r>
          </a:p>
          <a:p>
            <a:pPr>
              <a:buAutoNum type="arabicPeriod"/>
            </a:pPr>
            <a:r>
              <a:rPr lang="en-US"/>
              <a:t>Give your child 2 or 3 step directions and ask them to repeat it back</a:t>
            </a:r>
          </a:p>
          <a:p>
            <a:pPr>
              <a:buAutoNum type="arabicPeriod"/>
            </a:pPr>
            <a:r>
              <a:rPr lang="en-US"/>
              <a:t>Practice cleaning up</a:t>
            </a:r>
          </a:p>
          <a:p>
            <a:pPr>
              <a:buAutoNum type="arabicPeriod"/>
            </a:pPr>
            <a:endParaRPr lang="en-US"/>
          </a:p>
        </p:txBody>
      </p:sp>
    </p:spTree>
    <p:extLst>
      <p:ext uri="{BB962C8B-B14F-4D97-AF65-F5344CB8AC3E}">
        <p14:creationId xmlns:p14="http://schemas.microsoft.com/office/powerpoint/2010/main" val="173188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71DA-AE60-13F7-8E20-769D42ED825B}"/>
              </a:ext>
            </a:extLst>
          </p:cNvPr>
          <p:cNvSpPr>
            <a:spLocks noGrp="1"/>
          </p:cNvSpPr>
          <p:nvPr>
            <p:ph type="title"/>
          </p:nvPr>
        </p:nvSpPr>
        <p:spPr/>
        <p:txBody>
          <a:bodyPr/>
          <a:lstStyle/>
          <a:p>
            <a:r>
              <a:rPr lang="en-US" dirty="0"/>
              <a:t>Little Sponges</a:t>
            </a:r>
          </a:p>
        </p:txBody>
      </p:sp>
      <p:sp>
        <p:nvSpPr>
          <p:cNvPr id="3" name="Content Placeholder 2">
            <a:extLst>
              <a:ext uri="{FF2B5EF4-FFF2-40B4-BE49-F238E27FC236}">
                <a16:creationId xmlns:a16="http://schemas.microsoft.com/office/drawing/2014/main" id="{FF061CCE-B235-02FA-B503-24B4FA8AAF4D}"/>
              </a:ext>
            </a:extLst>
          </p:cNvPr>
          <p:cNvSpPr>
            <a:spLocks noGrp="1"/>
          </p:cNvSpPr>
          <p:nvPr>
            <p:ph idx="1"/>
          </p:nvPr>
        </p:nvSpPr>
        <p:spPr/>
        <p:txBody>
          <a:bodyPr/>
          <a:lstStyle/>
          <a:p>
            <a:r>
              <a:rPr lang="en-US" dirty="0"/>
              <a:t>This resource will be available to all DLI students.</a:t>
            </a:r>
          </a:p>
          <a:p>
            <a:r>
              <a:rPr lang="en-US" dirty="0"/>
              <a:t>There will be a parent training at a later date.</a:t>
            </a:r>
          </a:p>
          <a:p>
            <a:endParaRPr lang="en-US" dirty="0"/>
          </a:p>
          <a:p>
            <a:r>
              <a:rPr lang="en-US" dirty="0">
                <a:ea typeface="+mn-lt"/>
                <a:cs typeface="+mn-lt"/>
                <a:hlinkClick r:id="rId3"/>
              </a:rPr>
              <a:t>https://www.little-sponges.com/index.php/topic/forest-adventure-watch-learn-chinese-sample/</a:t>
            </a:r>
            <a:endParaRPr lang="en-US" dirty="0">
              <a:ea typeface="+mn-lt"/>
              <a:cs typeface="+mn-lt"/>
            </a:endParaRPr>
          </a:p>
          <a:p>
            <a:endParaRPr lang="en-US" dirty="0"/>
          </a:p>
        </p:txBody>
      </p:sp>
    </p:spTree>
    <p:extLst>
      <p:ext uri="{BB962C8B-B14F-4D97-AF65-F5344CB8AC3E}">
        <p14:creationId xmlns:p14="http://schemas.microsoft.com/office/powerpoint/2010/main" val="169535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B2BBCC1-C6D4-414B-A03E-B03BF2554387}"/>
              </a:ext>
            </a:extLst>
          </p:cNvPr>
          <p:cNvSpPr>
            <a:spLocks noGrp="1"/>
          </p:cNvSpPr>
          <p:nvPr>
            <p:ph type="title"/>
          </p:nvPr>
        </p:nvSpPr>
        <p:spPr>
          <a:xfrm>
            <a:off x="866216" y="973667"/>
            <a:ext cx="2206657" cy="4833745"/>
          </a:xfrm>
        </p:spPr>
        <p:txBody>
          <a:bodyPr>
            <a:normAutofit/>
          </a:bodyPr>
          <a:lstStyle/>
          <a:p>
            <a:r>
              <a:rPr lang="en-US" sz="2500">
                <a:solidFill>
                  <a:srgbClr val="EBEBEB"/>
                </a:solidFill>
              </a:rPr>
              <a:t>Welcome &amp; Introductions</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87B63E1-8447-4D94-AD7C-16B197B02A87}"/>
              </a:ext>
            </a:extLst>
          </p:cNvPr>
          <p:cNvGraphicFramePr>
            <a:graphicFrameLocks noGrp="1"/>
          </p:cNvGraphicFramePr>
          <p:nvPr>
            <p:ph idx="1"/>
            <p:extLst>
              <p:ext uri="{D42A27DB-BD31-4B8C-83A1-F6EECF244321}">
                <p14:modId xmlns:p14="http://schemas.microsoft.com/office/powerpoint/2010/main" val="3628612031"/>
              </p:ext>
            </p:extLst>
          </p:nvPr>
        </p:nvGraphicFramePr>
        <p:xfrm>
          <a:off x="3891821" y="2665219"/>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086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8A12-C5F0-6B0E-11F8-973E22FFE0DA}"/>
              </a:ext>
            </a:extLst>
          </p:cNvPr>
          <p:cNvSpPr>
            <a:spLocks noGrp="1"/>
          </p:cNvSpPr>
          <p:nvPr>
            <p:ph type="title"/>
          </p:nvPr>
        </p:nvSpPr>
        <p:spPr/>
        <p:txBody>
          <a:bodyPr/>
          <a:lstStyle/>
          <a:p>
            <a:r>
              <a:rPr lang="en-US"/>
              <a:t>Enrolling your Child</a:t>
            </a:r>
          </a:p>
        </p:txBody>
      </p:sp>
      <p:sp>
        <p:nvSpPr>
          <p:cNvPr id="3" name="Content Placeholder 2">
            <a:extLst>
              <a:ext uri="{FF2B5EF4-FFF2-40B4-BE49-F238E27FC236}">
                <a16:creationId xmlns:a16="http://schemas.microsoft.com/office/drawing/2014/main" id="{671D40C9-5F86-3698-DEB6-53DC3556D614}"/>
              </a:ext>
            </a:extLst>
          </p:cNvPr>
          <p:cNvSpPr>
            <a:spLocks noGrp="1"/>
          </p:cNvSpPr>
          <p:nvPr>
            <p:ph idx="1"/>
          </p:nvPr>
        </p:nvSpPr>
        <p:spPr/>
        <p:txBody>
          <a:bodyPr/>
          <a:lstStyle/>
          <a:p>
            <a:r>
              <a:rPr lang="en-US"/>
              <a:t>Add site process here</a:t>
            </a:r>
          </a:p>
        </p:txBody>
      </p:sp>
    </p:spTree>
    <p:extLst>
      <p:ext uri="{BB962C8B-B14F-4D97-AF65-F5344CB8AC3E}">
        <p14:creationId xmlns:p14="http://schemas.microsoft.com/office/powerpoint/2010/main" val="2229594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07CC-FDB5-46C4-B8D0-8D0F02A7064E}"/>
              </a:ext>
            </a:extLst>
          </p:cNvPr>
          <p:cNvSpPr>
            <a:spLocks noGrp="1"/>
          </p:cNvSpPr>
          <p:nvPr>
            <p:ph type="title"/>
          </p:nvPr>
        </p:nvSpPr>
        <p:spPr/>
        <p:txBody>
          <a:bodyPr/>
          <a:lstStyle/>
          <a:p>
            <a:r>
              <a:rPr lang="en-US"/>
              <a:t>Start of School: Important Dates</a:t>
            </a:r>
          </a:p>
        </p:txBody>
      </p:sp>
      <p:sp>
        <p:nvSpPr>
          <p:cNvPr id="3" name="Content Placeholder 2">
            <a:extLst>
              <a:ext uri="{FF2B5EF4-FFF2-40B4-BE49-F238E27FC236}">
                <a16:creationId xmlns:a16="http://schemas.microsoft.com/office/drawing/2014/main" id="{5AD3DA91-6E0A-4BD7-91A9-A11DC830EC9B}"/>
              </a:ext>
            </a:extLst>
          </p:cNvPr>
          <p:cNvSpPr>
            <a:spLocks noGrp="1"/>
          </p:cNvSpPr>
          <p:nvPr>
            <p:ph idx="1"/>
          </p:nvPr>
        </p:nvSpPr>
        <p:spPr/>
        <p:txBody>
          <a:bodyPr vert="horz" lIns="91440" tIns="45720" rIns="91440" bIns="45720" rtlCol="0" anchor="t">
            <a:normAutofit/>
          </a:bodyPr>
          <a:lstStyle/>
          <a:p>
            <a:pPr marL="285750" indent="-285750"/>
            <a:r>
              <a:rPr lang="en-US" dirty="0">
                <a:ea typeface="+mn-lt"/>
                <a:cs typeface="+mn-lt"/>
              </a:rPr>
              <a:t>Post Cards will be sent out in July to let families know whether their child was placed in an a.m. or p.m. class. We will work collaboratively with Fun Club to determine placement.</a:t>
            </a:r>
          </a:p>
          <a:p>
            <a:pPr marL="285750" indent="-285750"/>
            <a:r>
              <a:rPr lang="en-US" dirty="0">
                <a:ea typeface="+mn-lt"/>
                <a:cs typeface="+mn-lt"/>
              </a:rPr>
              <a:t>If you have not received your postcard by July 27th, please contact the school.</a:t>
            </a:r>
          </a:p>
          <a:p>
            <a:pPr marL="285750" indent="-285750"/>
            <a:r>
              <a:rPr lang="en-US" dirty="0">
                <a:ea typeface="+mn-lt"/>
                <a:cs typeface="+mn-lt"/>
              </a:rPr>
              <a:t>Back to School Night will be Wednesday, August 23rd.</a:t>
            </a:r>
            <a:endParaRPr lang="en-US" dirty="0"/>
          </a:p>
        </p:txBody>
      </p:sp>
    </p:spTree>
    <p:extLst>
      <p:ext uri="{BB962C8B-B14F-4D97-AF65-F5344CB8AC3E}">
        <p14:creationId xmlns:p14="http://schemas.microsoft.com/office/powerpoint/2010/main" val="100460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1D82-0E2E-611A-A670-7B3DE97A8CDC}"/>
              </a:ext>
            </a:extLst>
          </p:cNvPr>
          <p:cNvSpPr>
            <a:spLocks noGrp="1"/>
          </p:cNvSpPr>
          <p:nvPr>
            <p:ph type="title"/>
          </p:nvPr>
        </p:nvSpPr>
        <p:spPr/>
        <p:txBody>
          <a:bodyPr/>
          <a:lstStyle/>
          <a:p>
            <a:r>
              <a:rPr lang="en-US"/>
              <a:t>Process for knowing my child's teacher</a:t>
            </a:r>
          </a:p>
        </p:txBody>
      </p:sp>
      <p:sp>
        <p:nvSpPr>
          <p:cNvPr id="3" name="Content Placeholder 2">
            <a:extLst>
              <a:ext uri="{FF2B5EF4-FFF2-40B4-BE49-F238E27FC236}">
                <a16:creationId xmlns:a16="http://schemas.microsoft.com/office/drawing/2014/main" id="{82FC4725-14D0-529F-66FF-6B9AA2938243}"/>
              </a:ext>
            </a:extLst>
          </p:cNvPr>
          <p:cNvSpPr>
            <a:spLocks noGrp="1"/>
          </p:cNvSpPr>
          <p:nvPr>
            <p:ph idx="1"/>
          </p:nvPr>
        </p:nvSpPr>
        <p:spPr/>
        <p:txBody>
          <a:bodyPr/>
          <a:lstStyle/>
          <a:p>
            <a:pPr marL="285750" indent="-285750"/>
            <a:r>
              <a:rPr lang="en-US" dirty="0"/>
              <a:t>Teacher Meet and Greet will be held Friday, August 4th from 9:00-10:00. You will find out who your child's teacher is on this day.</a:t>
            </a:r>
          </a:p>
          <a:p>
            <a:pPr marL="285750" indent="-285750"/>
            <a:r>
              <a:rPr lang="en-US" dirty="0"/>
              <a:t>Back to School Night will be Wednesday, August 23rd.</a:t>
            </a:r>
          </a:p>
          <a:p>
            <a:pPr marL="285750" indent="-285750"/>
            <a:r>
              <a:rPr lang="en-US" dirty="0"/>
              <a:t>Parent Conferences will be held in late September/early October</a:t>
            </a:r>
          </a:p>
          <a:p>
            <a:pPr marL="285750" indent="-285750"/>
            <a:r>
              <a:rPr lang="en-US" dirty="0"/>
              <a:t>Teachers can be reached by email.</a:t>
            </a:r>
          </a:p>
          <a:p>
            <a:pPr marL="628650" lvl="1" indent="-285750"/>
            <a:r>
              <a:rPr lang="en-US" dirty="0">
                <a:solidFill>
                  <a:schemeClr val="tx1"/>
                </a:solidFill>
                <a:hlinkClick r:id="rId3">
                  <a:extLst>
                    <a:ext uri="{A12FA001-AC4F-418D-AE19-62706E023703}">
                      <ahyp:hlinkClr xmlns:ahyp="http://schemas.microsoft.com/office/drawing/2018/hyperlinkcolor" val="tx"/>
                    </a:ext>
                  </a:extLst>
                </a:hlinkClick>
              </a:rPr>
              <a:t>Xiaohui_zhang@chino.k12.ca.us</a:t>
            </a:r>
            <a:endParaRPr lang="en-US">
              <a:solidFill>
                <a:schemeClr val="tx1"/>
              </a:solidFill>
            </a:endParaRPr>
          </a:p>
          <a:p>
            <a:pPr marL="628650" lvl="1" indent="-285750"/>
            <a:r>
              <a:rPr lang="en-US" dirty="0">
                <a:solidFill>
                  <a:schemeClr val="tx1"/>
                </a:solidFill>
                <a:hlinkClick r:id="rId4">
                  <a:extLst>
                    <a:ext uri="{A12FA001-AC4F-418D-AE19-62706E023703}">
                      <ahyp:hlinkClr xmlns:ahyp="http://schemas.microsoft.com/office/drawing/2018/hyperlinkcolor" val="tx"/>
                    </a:ext>
                  </a:extLst>
                </a:hlinkClick>
              </a:rPr>
              <a:t>Hanrong_feng@chino.k12.ca.us</a:t>
            </a:r>
            <a:endParaRPr lang="en-US" dirty="0">
              <a:solidFill>
                <a:schemeClr val="tx1"/>
              </a:solidFill>
              <a:hlinkClick r:id="rId4"/>
            </a:endParaRPr>
          </a:p>
          <a:p>
            <a:pPr marL="0" indent="0">
              <a:buNone/>
            </a:pPr>
            <a:endParaRPr lang="en-US" dirty="0">
              <a:solidFill>
                <a:srgbClr val="404040"/>
              </a:solidFill>
            </a:endParaRPr>
          </a:p>
          <a:p>
            <a:endParaRPr lang="en-US">
              <a:solidFill>
                <a:srgbClr val="404040"/>
              </a:solidFill>
            </a:endParaRPr>
          </a:p>
        </p:txBody>
      </p:sp>
    </p:spTree>
    <p:extLst>
      <p:ext uri="{BB962C8B-B14F-4D97-AF65-F5344CB8AC3E}">
        <p14:creationId xmlns:p14="http://schemas.microsoft.com/office/powerpoint/2010/main" val="83375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3855-DA00-CC85-14CC-5AE0E41F5D28}"/>
              </a:ext>
            </a:extLst>
          </p:cNvPr>
          <p:cNvSpPr>
            <a:spLocks noGrp="1"/>
          </p:cNvSpPr>
          <p:nvPr>
            <p:ph type="title"/>
          </p:nvPr>
        </p:nvSpPr>
        <p:spPr>
          <a:xfrm>
            <a:off x="866440" y="927099"/>
            <a:ext cx="7631089" cy="709865"/>
          </a:xfrm>
        </p:spPr>
        <p:txBody>
          <a:bodyPr/>
          <a:lstStyle/>
          <a:p>
            <a:r>
              <a:rPr lang="en-US"/>
              <a:t>School Tour: What you will see . . . </a:t>
            </a:r>
          </a:p>
        </p:txBody>
      </p:sp>
      <p:sp>
        <p:nvSpPr>
          <p:cNvPr id="3" name="Content Placeholder 2">
            <a:extLst>
              <a:ext uri="{FF2B5EF4-FFF2-40B4-BE49-F238E27FC236}">
                <a16:creationId xmlns:a16="http://schemas.microsoft.com/office/drawing/2014/main" id="{6F38138D-EB80-B34A-497C-969EFF665612}"/>
              </a:ext>
            </a:extLst>
          </p:cNvPr>
          <p:cNvSpPr>
            <a:spLocks noGrp="1"/>
          </p:cNvSpPr>
          <p:nvPr>
            <p:ph idx="1"/>
          </p:nvPr>
        </p:nvSpPr>
        <p:spPr/>
        <p:txBody>
          <a:bodyPr/>
          <a:lstStyle/>
          <a:p>
            <a:r>
              <a:rPr lang="en-US" dirty="0"/>
              <a:t>Classrooms</a:t>
            </a:r>
          </a:p>
          <a:p>
            <a:r>
              <a:rPr lang="en-US" dirty="0"/>
              <a:t>Playground</a:t>
            </a:r>
          </a:p>
          <a:p>
            <a:r>
              <a:rPr lang="en-US" dirty="0"/>
              <a:t>Restrooms</a:t>
            </a:r>
          </a:p>
          <a:p>
            <a:endParaRPr lang="en-US" dirty="0"/>
          </a:p>
        </p:txBody>
      </p:sp>
    </p:spTree>
    <p:extLst>
      <p:ext uri="{BB962C8B-B14F-4D97-AF65-F5344CB8AC3E}">
        <p14:creationId xmlns:p14="http://schemas.microsoft.com/office/powerpoint/2010/main" val="134040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00EB94E-5986-4A12-9EB9-D21A53B9B8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9144000" cy="6867027"/>
            <a:chOff x="0" y="-2373"/>
            <a:chExt cx="12192000" cy="6867027"/>
          </a:xfrm>
        </p:grpSpPr>
        <p:sp>
          <p:nvSpPr>
            <p:cNvPr id="21" name="Rectangle 20">
              <a:extLst>
                <a:ext uri="{FF2B5EF4-FFF2-40B4-BE49-F238E27FC236}">
                  <a16:creationId xmlns:a16="http://schemas.microsoft.com/office/drawing/2014/main" id="{7F07D5C4-3883-4C39-8013-AC2F712ED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a:extLst>
                <a:ext uri="{FF2B5EF4-FFF2-40B4-BE49-F238E27FC236}">
                  <a16:creationId xmlns:a16="http://schemas.microsoft.com/office/drawing/2014/main" id="{C20A3FE4-A244-4989-A306-D8ED4C08E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F656144B-C589-407F-936D-09B5AA8DB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ED4F0EAD-BAEE-4EB8-9576-9A62966B0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39AA23D1-4D6D-4FA4-9012-7A02B867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72A43045-2CA7-4819-892F-B8174077E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F10E3408-E9E0-466A-8A4D-41E8EF19CC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D15D5E7E-3BAB-4D01-9675-EF20F2518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F69B29-374E-46E6-8BA6-1227DF76CAFE}"/>
              </a:ext>
            </a:extLst>
          </p:cNvPr>
          <p:cNvSpPr>
            <a:spLocks noGrp="1"/>
          </p:cNvSpPr>
          <p:nvPr>
            <p:ph type="title"/>
          </p:nvPr>
        </p:nvSpPr>
        <p:spPr>
          <a:xfrm>
            <a:off x="6120579" y="1277653"/>
            <a:ext cx="2265100" cy="3117366"/>
          </a:xfrm>
        </p:spPr>
        <p:txBody>
          <a:bodyPr vert="horz" lIns="91440" tIns="45720" rIns="91440" bIns="45720" rtlCol="0" anchor="b">
            <a:normAutofit/>
          </a:bodyPr>
          <a:lstStyle/>
          <a:p>
            <a:pPr>
              <a:lnSpc>
                <a:spcPct val="90000"/>
              </a:lnSpc>
            </a:pPr>
            <a:r>
              <a:rPr lang="en-US" sz="3000"/>
              <a:t>Pictures of the Classroom</a:t>
            </a:r>
          </a:p>
        </p:txBody>
      </p:sp>
      <p:sp>
        <p:nvSpPr>
          <p:cNvPr id="31" name="Rectangle 30">
            <a:extLst>
              <a:ext uri="{FF2B5EF4-FFF2-40B4-BE49-F238E27FC236}">
                <a16:creationId xmlns:a16="http://schemas.microsoft.com/office/drawing/2014/main" id="{FCCA5880-D051-4158-BBCD-ADFFCA16D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21" y="1113062"/>
            <a:ext cx="4853181"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A picture containing text, ceiling, indoor, several&#10;&#10;Description automatically generated">
            <a:extLst>
              <a:ext uri="{FF2B5EF4-FFF2-40B4-BE49-F238E27FC236}">
                <a16:creationId xmlns:a16="http://schemas.microsoft.com/office/drawing/2014/main" id="{48D43D59-FE66-A944-51FE-EC6C338ECFAD}"/>
              </a:ext>
            </a:extLst>
          </p:cNvPr>
          <p:cNvPicPr>
            <a:picLocks noChangeAspect="1"/>
          </p:cNvPicPr>
          <p:nvPr/>
        </p:nvPicPr>
        <p:blipFill>
          <a:blip r:embed="rId4"/>
          <a:stretch>
            <a:fillRect/>
          </a:stretch>
        </p:blipFill>
        <p:spPr>
          <a:xfrm>
            <a:off x="950925" y="1470831"/>
            <a:ext cx="2237769" cy="1678326"/>
          </a:xfrm>
          <a:prstGeom prst="roundRect">
            <a:avLst>
              <a:gd name="adj" fmla="val 1858"/>
            </a:avLst>
          </a:prstGeom>
          <a:effectLst/>
        </p:spPr>
      </p:pic>
      <p:pic>
        <p:nvPicPr>
          <p:cNvPr id="14" name="Picture 14">
            <a:extLst>
              <a:ext uri="{FF2B5EF4-FFF2-40B4-BE49-F238E27FC236}">
                <a16:creationId xmlns:a16="http://schemas.microsoft.com/office/drawing/2014/main" id="{200D225A-F38E-8269-A43C-8A62E3E8CB0E}"/>
              </a:ext>
            </a:extLst>
          </p:cNvPr>
          <p:cNvPicPr>
            <a:picLocks noChangeAspect="1"/>
          </p:cNvPicPr>
          <p:nvPr/>
        </p:nvPicPr>
        <p:blipFill>
          <a:blip r:embed="rId5"/>
          <a:stretch>
            <a:fillRect/>
          </a:stretch>
        </p:blipFill>
        <p:spPr>
          <a:xfrm>
            <a:off x="3315678" y="1467359"/>
            <a:ext cx="2247030" cy="1685272"/>
          </a:xfrm>
          <a:prstGeom prst="roundRect">
            <a:avLst>
              <a:gd name="adj" fmla="val 1858"/>
            </a:avLst>
          </a:prstGeom>
          <a:effectLst/>
        </p:spPr>
      </p:pic>
      <p:pic>
        <p:nvPicPr>
          <p:cNvPr id="10" name="Picture 10">
            <a:extLst>
              <a:ext uri="{FF2B5EF4-FFF2-40B4-BE49-F238E27FC236}">
                <a16:creationId xmlns:a16="http://schemas.microsoft.com/office/drawing/2014/main" id="{EBE4AC02-66A0-E344-3106-D3BFCE7C41A8}"/>
              </a:ext>
            </a:extLst>
          </p:cNvPr>
          <p:cNvPicPr>
            <a:picLocks noChangeAspect="1"/>
          </p:cNvPicPr>
          <p:nvPr/>
        </p:nvPicPr>
        <p:blipFill>
          <a:blip r:embed="rId6"/>
          <a:stretch>
            <a:fillRect/>
          </a:stretch>
        </p:blipFill>
        <p:spPr>
          <a:xfrm>
            <a:off x="955116" y="3702914"/>
            <a:ext cx="2237769" cy="1678326"/>
          </a:xfrm>
          <a:prstGeom prst="roundRect">
            <a:avLst>
              <a:gd name="adj" fmla="val 1858"/>
            </a:avLst>
          </a:prstGeom>
          <a:effectLst/>
        </p:spPr>
      </p:pic>
      <p:pic>
        <p:nvPicPr>
          <p:cNvPr id="13" name="Picture 13">
            <a:extLst>
              <a:ext uri="{FF2B5EF4-FFF2-40B4-BE49-F238E27FC236}">
                <a16:creationId xmlns:a16="http://schemas.microsoft.com/office/drawing/2014/main" id="{80234888-A3E2-9474-0B7A-554569F0EAF6}"/>
              </a:ext>
            </a:extLst>
          </p:cNvPr>
          <p:cNvPicPr>
            <a:picLocks noGrp="1" noChangeAspect="1"/>
          </p:cNvPicPr>
          <p:nvPr>
            <p:ph idx="1"/>
          </p:nvPr>
        </p:nvPicPr>
        <p:blipFill>
          <a:blip r:embed="rId7"/>
          <a:stretch>
            <a:fillRect/>
          </a:stretch>
        </p:blipFill>
        <p:spPr>
          <a:xfrm>
            <a:off x="3315678" y="3699442"/>
            <a:ext cx="2247030" cy="1685272"/>
          </a:xfrm>
          <a:prstGeom prst="roundRect">
            <a:avLst>
              <a:gd name="adj" fmla="val 1858"/>
            </a:avLst>
          </a:prstGeom>
          <a:effectLst/>
        </p:spPr>
      </p:pic>
    </p:spTree>
    <p:extLst>
      <p:ext uri="{BB962C8B-B14F-4D97-AF65-F5344CB8AC3E}">
        <p14:creationId xmlns:p14="http://schemas.microsoft.com/office/powerpoint/2010/main" val="1407099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7114-B8B8-4F09-8A7B-BCEB3BFC32A9}"/>
              </a:ext>
            </a:extLst>
          </p:cNvPr>
          <p:cNvSpPr>
            <a:spLocks noGrp="1"/>
          </p:cNvSpPr>
          <p:nvPr>
            <p:ph type="title"/>
          </p:nvPr>
        </p:nvSpPr>
        <p:spPr/>
        <p:txBody>
          <a:bodyPr/>
          <a:lstStyle/>
          <a:p>
            <a:endParaRPr lang="en-US"/>
          </a:p>
        </p:txBody>
      </p:sp>
      <p:pic>
        <p:nvPicPr>
          <p:cNvPr id="5" name="Content Placeholder 4">
            <a:hlinkClick r:id="rId3"/>
            <a:extLst>
              <a:ext uri="{FF2B5EF4-FFF2-40B4-BE49-F238E27FC236}">
                <a16:creationId xmlns:a16="http://schemas.microsoft.com/office/drawing/2014/main" id="{9C8CA71B-57F5-4F29-A7C3-4C4E59B9DDA6}"/>
              </a:ext>
            </a:extLst>
          </p:cNvPr>
          <p:cNvPicPr>
            <a:picLocks noGrp="1" noChangeAspect="1"/>
          </p:cNvPicPr>
          <p:nvPr>
            <p:ph idx="1"/>
          </p:nvPr>
        </p:nvPicPr>
        <p:blipFill>
          <a:blip r:embed="rId4"/>
          <a:stretch>
            <a:fillRect/>
          </a:stretch>
        </p:blipFill>
        <p:spPr>
          <a:xfrm>
            <a:off x="718830" y="838200"/>
            <a:ext cx="7706339" cy="5092701"/>
          </a:xfrm>
        </p:spPr>
      </p:pic>
    </p:spTree>
    <p:extLst>
      <p:ext uri="{BB962C8B-B14F-4D97-AF65-F5344CB8AC3E}">
        <p14:creationId xmlns:p14="http://schemas.microsoft.com/office/powerpoint/2010/main" val="959982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C5AD-58EC-4755-98D1-81B0598FF790}"/>
              </a:ext>
            </a:extLst>
          </p:cNvPr>
          <p:cNvSpPr>
            <a:spLocks noGrp="1"/>
          </p:cNvSpPr>
          <p:nvPr>
            <p:ph type="title"/>
          </p:nvPr>
        </p:nvSpPr>
        <p:spPr/>
        <p:txBody>
          <a:bodyPr/>
          <a:lstStyle/>
          <a:p>
            <a:r>
              <a:rPr lang="en-US"/>
              <a:t>Hidden Trails – Meet the Office Staff</a:t>
            </a:r>
          </a:p>
        </p:txBody>
      </p:sp>
      <p:sp>
        <p:nvSpPr>
          <p:cNvPr id="3" name="Content Placeholder 2">
            <a:extLst>
              <a:ext uri="{FF2B5EF4-FFF2-40B4-BE49-F238E27FC236}">
                <a16:creationId xmlns:a16="http://schemas.microsoft.com/office/drawing/2014/main" id="{7E1ED67F-D566-4969-B58B-7AE3D239FE89}"/>
              </a:ext>
            </a:extLst>
          </p:cNvPr>
          <p:cNvSpPr>
            <a:spLocks noGrp="1"/>
          </p:cNvSpPr>
          <p:nvPr>
            <p:ph idx="1"/>
          </p:nvPr>
        </p:nvSpPr>
        <p:spPr/>
        <p:txBody>
          <a:bodyPr vert="horz" lIns="91440" tIns="45720" rIns="91440" bIns="45720" rtlCol="0" anchor="t">
            <a:normAutofit/>
          </a:bodyPr>
          <a:lstStyle/>
          <a:p>
            <a:pPr marL="285750" indent="-285750">
              <a:buFont typeface="Wingdings" charset="2"/>
              <a:buChar char="§"/>
            </a:pPr>
            <a:r>
              <a:rPr lang="en-US" dirty="0"/>
              <a:t>Principal- Lisa Sura</a:t>
            </a:r>
          </a:p>
          <a:p>
            <a:pPr marL="285750" indent="-285750">
              <a:buFont typeface="Wingdings" charset="2"/>
              <a:buChar char="§"/>
            </a:pPr>
            <a:r>
              <a:rPr lang="en-US" dirty="0"/>
              <a:t>Assistant Principal- Brian Lee</a:t>
            </a:r>
          </a:p>
          <a:p>
            <a:pPr marL="285750" indent="-285750">
              <a:buFont typeface="Wingdings" charset="2"/>
              <a:buChar char="§"/>
            </a:pPr>
            <a:r>
              <a:rPr lang="en-US" dirty="0"/>
              <a:t>Mandarin Translator- Carol Sin</a:t>
            </a:r>
          </a:p>
          <a:p>
            <a:pPr marL="285750" indent="-285750">
              <a:buFont typeface="Wingdings" charset="2"/>
              <a:buChar char="§"/>
            </a:pPr>
            <a:r>
              <a:rPr lang="en-US" dirty="0"/>
              <a:t>Family Engagement Center- Ibis Cordero </a:t>
            </a:r>
          </a:p>
          <a:p>
            <a:pPr marL="0" indent="0">
              <a:buNone/>
            </a:pPr>
            <a:endParaRPr lang="en-US"/>
          </a:p>
          <a:p>
            <a:endParaRPr lang="en-US"/>
          </a:p>
          <a:p>
            <a:endParaRPr lang="en-US"/>
          </a:p>
          <a:p>
            <a:endParaRPr lang="en-US"/>
          </a:p>
          <a:p>
            <a:endParaRPr lang="en-US">
              <a:highlight>
                <a:srgbClr val="FFFF00"/>
              </a:highlight>
            </a:endParaRPr>
          </a:p>
        </p:txBody>
      </p:sp>
      <p:pic>
        <p:nvPicPr>
          <p:cNvPr id="7" name="Picture 6">
            <a:extLst>
              <a:ext uri="{FF2B5EF4-FFF2-40B4-BE49-F238E27FC236}">
                <a16:creationId xmlns:a16="http://schemas.microsoft.com/office/drawing/2014/main" id="{32A58D8B-88CD-4DB7-85D5-6D125D0D24C7}"/>
              </a:ext>
            </a:extLst>
          </p:cNvPr>
          <p:cNvPicPr>
            <a:picLocks noChangeAspect="1"/>
          </p:cNvPicPr>
          <p:nvPr/>
        </p:nvPicPr>
        <p:blipFill>
          <a:blip r:embed="rId3"/>
          <a:stretch>
            <a:fillRect/>
          </a:stretch>
        </p:blipFill>
        <p:spPr>
          <a:xfrm>
            <a:off x="3371614" y="4162017"/>
            <a:ext cx="2397542" cy="2360416"/>
          </a:xfrm>
          <a:prstGeom prst="rect">
            <a:avLst/>
          </a:prstGeom>
        </p:spPr>
      </p:pic>
      <p:pic>
        <p:nvPicPr>
          <p:cNvPr id="9" name="Picture 8">
            <a:extLst>
              <a:ext uri="{FF2B5EF4-FFF2-40B4-BE49-F238E27FC236}">
                <a16:creationId xmlns:a16="http://schemas.microsoft.com/office/drawing/2014/main" id="{F85A887A-BE99-4A1B-9103-41FF175C04C0}"/>
              </a:ext>
            </a:extLst>
          </p:cNvPr>
          <p:cNvPicPr>
            <a:picLocks noChangeAspect="1"/>
          </p:cNvPicPr>
          <p:nvPr/>
        </p:nvPicPr>
        <p:blipFill>
          <a:blip r:embed="rId4"/>
          <a:stretch>
            <a:fillRect/>
          </a:stretch>
        </p:blipFill>
        <p:spPr>
          <a:xfrm>
            <a:off x="522645" y="4015230"/>
            <a:ext cx="2495496" cy="2505599"/>
          </a:xfrm>
          <a:prstGeom prst="rect">
            <a:avLst/>
          </a:prstGeom>
        </p:spPr>
      </p:pic>
      <p:pic>
        <p:nvPicPr>
          <p:cNvPr id="4" name="Picture 4" descr="A picture containing text, device&#10;&#10;Description automatically generated">
            <a:extLst>
              <a:ext uri="{FF2B5EF4-FFF2-40B4-BE49-F238E27FC236}">
                <a16:creationId xmlns:a16="http://schemas.microsoft.com/office/drawing/2014/main" id="{F105942B-4239-2048-C712-E74CAB8D11C5}"/>
              </a:ext>
            </a:extLst>
          </p:cNvPr>
          <p:cNvPicPr>
            <a:picLocks noChangeAspect="1"/>
          </p:cNvPicPr>
          <p:nvPr/>
        </p:nvPicPr>
        <p:blipFill>
          <a:blip r:embed="rId5"/>
          <a:stretch>
            <a:fillRect/>
          </a:stretch>
        </p:blipFill>
        <p:spPr>
          <a:xfrm>
            <a:off x="6389904" y="4260317"/>
            <a:ext cx="2153841" cy="2153841"/>
          </a:xfrm>
          <a:prstGeom prst="rect">
            <a:avLst/>
          </a:prstGeom>
        </p:spPr>
      </p:pic>
    </p:spTree>
    <p:extLst>
      <p:ext uri="{BB962C8B-B14F-4D97-AF65-F5344CB8AC3E}">
        <p14:creationId xmlns:p14="http://schemas.microsoft.com/office/powerpoint/2010/main" val="330319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D06B-0B98-5E2D-0D0B-2E05A74F2635}"/>
              </a:ext>
            </a:extLst>
          </p:cNvPr>
          <p:cNvSpPr>
            <a:spLocks noGrp="1"/>
          </p:cNvSpPr>
          <p:nvPr>
            <p:ph type="title"/>
          </p:nvPr>
        </p:nvSpPr>
        <p:spPr/>
        <p:txBody>
          <a:bodyPr/>
          <a:lstStyle/>
          <a:p>
            <a:r>
              <a:rPr lang="en-US"/>
              <a:t>Meet the Teaching Staff</a:t>
            </a:r>
          </a:p>
        </p:txBody>
      </p:sp>
      <p:sp>
        <p:nvSpPr>
          <p:cNvPr id="3" name="Content Placeholder 2">
            <a:extLst>
              <a:ext uri="{FF2B5EF4-FFF2-40B4-BE49-F238E27FC236}">
                <a16:creationId xmlns:a16="http://schemas.microsoft.com/office/drawing/2014/main" id="{2E0E062D-8BE2-F0BA-F79C-DDD9DED85B54}"/>
              </a:ext>
            </a:extLst>
          </p:cNvPr>
          <p:cNvSpPr>
            <a:spLocks noGrp="1"/>
          </p:cNvSpPr>
          <p:nvPr>
            <p:ph idx="1"/>
          </p:nvPr>
        </p:nvSpPr>
        <p:spPr/>
        <p:txBody>
          <a:bodyPr>
            <a:normAutofit fontScale="85000" lnSpcReduction="20000"/>
          </a:bodyPr>
          <a:lstStyle/>
          <a:p>
            <a:pPr marL="0" indent="0">
              <a:buNone/>
            </a:pPr>
            <a:r>
              <a:rPr lang="en-US" b="1"/>
              <a:t>Kindergarten</a:t>
            </a:r>
            <a:endParaRPr lang="en-US"/>
          </a:p>
          <a:p>
            <a:pPr marL="285750" indent="-285750">
              <a:buFont typeface="Wingdings" charset="2"/>
              <a:buChar char="§"/>
            </a:pPr>
            <a:r>
              <a:rPr lang="en-US"/>
              <a:t>Mrs. Feng</a:t>
            </a:r>
            <a:endParaRPr lang="en-US" b="1"/>
          </a:p>
          <a:p>
            <a:pPr marL="285750" indent="-285750">
              <a:buFont typeface="Wingdings" charset="2"/>
              <a:buChar char="§"/>
            </a:pPr>
            <a:r>
              <a:rPr lang="en-US"/>
              <a:t>Mrs. Zhang</a:t>
            </a:r>
          </a:p>
          <a:p>
            <a:pPr marL="0" indent="0">
              <a:buNone/>
            </a:pPr>
            <a:r>
              <a:rPr lang="en-US" b="1"/>
              <a:t>First Grade</a:t>
            </a:r>
            <a:endParaRPr lang="en-US"/>
          </a:p>
          <a:p>
            <a:pPr marL="285750" indent="-285750">
              <a:buFont typeface="Wingdings" charset="2"/>
              <a:buChar char="§"/>
            </a:pPr>
            <a:r>
              <a:rPr lang="en-US"/>
              <a:t>Ms. Bai</a:t>
            </a:r>
          </a:p>
          <a:p>
            <a:pPr marL="285750" indent="-285750">
              <a:buFont typeface="Wingdings" charset="2"/>
              <a:buChar char="§"/>
            </a:pPr>
            <a:r>
              <a:rPr lang="en-US"/>
              <a:t>Mrs. Zhao</a:t>
            </a:r>
          </a:p>
          <a:p>
            <a:pPr marL="0" indent="0">
              <a:buNone/>
            </a:pPr>
            <a:r>
              <a:rPr lang="en-US" b="1"/>
              <a:t>Second Grade</a:t>
            </a:r>
          </a:p>
          <a:p>
            <a:pPr marL="285750" indent="-285750">
              <a:buFont typeface="Wingdings" charset="2"/>
              <a:buChar char="§"/>
            </a:pPr>
            <a:r>
              <a:rPr lang="en-US"/>
              <a:t>Ms. Chen (will start in August)</a:t>
            </a:r>
          </a:p>
          <a:p>
            <a:pPr marL="285750" indent="-285750">
              <a:buFont typeface="Wingdings" charset="2"/>
              <a:buChar char="§"/>
            </a:pPr>
            <a:r>
              <a:rPr lang="en-US"/>
              <a:t>Mrs. Yuan (will start in August)</a:t>
            </a:r>
          </a:p>
          <a:p>
            <a:pPr marL="0" indent="0">
              <a:buNone/>
            </a:pPr>
            <a:r>
              <a:rPr lang="en-US" b="1"/>
              <a:t>English</a:t>
            </a:r>
            <a:endParaRPr lang="en-US"/>
          </a:p>
          <a:p>
            <a:pPr>
              <a:buFont typeface="Wingdings" charset="2"/>
              <a:buChar char="§"/>
            </a:pPr>
            <a:r>
              <a:rPr lang="en-US"/>
              <a:t>Mrs. Kang</a:t>
            </a:r>
            <a:endParaRPr lang="en-US" b="1"/>
          </a:p>
          <a:p>
            <a:pPr marL="0" indent="0">
              <a:buNone/>
            </a:pPr>
            <a:endParaRPr lang="en-US"/>
          </a:p>
          <a:p>
            <a:pPr marL="0" indent="0">
              <a:buNone/>
            </a:pPr>
            <a:endParaRPr lang="en-US"/>
          </a:p>
        </p:txBody>
      </p:sp>
    </p:spTree>
    <p:extLst>
      <p:ext uri="{BB962C8B-B14F-4D97-AF65-F5344CB8AC3E}">
        <p14:creationId xmlns:p14="http://schemas.microsoft.com/office/powerpoint/2010/main" val="120370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5C4EE2-8C8E-4569-B0B1-62DEFD04BD6D}"/>
              </a:ext>
            </a:extLst>
          </p:cNvPr>
          <p:cNvSpPr>
            <a:spLocks noGrp="1"/>
          </p:cNvSpPr>
          <p:nvPr>
            <p:ph type="title"/>
          </p:nvPr>
        </p:nvSpPr>
        <p:spPr>
          <a:xfrm>
            <a:off x="1360998" y="2193450"/>
            <a:ext cx="6422004" cy="2095500"/>
          </a:xfrm>
        </p:spPr>
        <p:txBody>
          <a:bodyPr/>
          <a:lstStyle/>
          <a:p>
            <a:pPr algn="ctr"/>
            <a:r>
              <a:rPr lang="en-US"/>
              <a:t>Dual Language Immersion continues at Hidden Trails for the 2023-24 School Year</a:t>
            </a:r>
            <a:br>
              <a:rPr lang="en-US"/>
            </a:br>
            <a:r>
              <a:rPr lang="en-US"/>
              <a:t> for </a:t>
            </a:r>
            <a:br>
              <a:rPr lang="en-US"/>
            </a:br>
            <a:r>
              <a:rPr lang="en-US"/>
              <a:t>ENTERING KINDERGARTENERS</a:t>
            </a:r>
            <a:br>
              <a:rPr lang="en-US"/>
            </a:br>
            <a:r>
              <a:rPr lang="en-US" sz="2000"/>
              <a:t>(for students in CVUSD and other districts)</a:t>
            </a:r>
          </a:p>
        </p:txBody>
      </p:sp>
      <p:sp>
        <p:nvSpPr>
          <p:cNvPr id="8" name="Text Placeholder 7">
            <a:extLst>
              <a:ext uri="{FF2B5EF4-FFF2-40B4-BE49-F238E27FC236}">
                <a16:creationId xmlns:a16="http://schemas.microsoft.com/office/drawing/2014/main" id="{67AF7B57-E70F-4338-AEE0-DF52E1A79D1C}"/>
              </a:ext>
            </a:extLst>
          </p:cNvPr>
          <p:cNvSpPr>
            <a:spLocks noGrp="1"/>
          </p:cNvSpPr>
          <p:nvPr>
            <p:ph type="body" idx="1"/>
          </p:nvPr>
        </p:nvSpPr>
        <p:spPr>
          <a:xfrm>
            <a:off x="1429859" y="5015672"/>
            <a:ext cx="6422004" cy="994891"/>
          </a:xfrm>
        </p:spPr>
        <p:txBody>
          <a:bodyPr>
            <a:normAutofit fontScale="32500" lnSpcReduction="20000"/>
          </a:bodyPr>
          <a:lstStyle/>
          <a:p>
            <a:pPr algn="ctr"/>
            <a:r>
              <a:rPr lang="en-US" sz="5400" b="1" dirty="0"/>
              <a:t>Mandarin</a:t>
            </a:r>
          </a:p>
          <a:p>
            <a:pPr algn="ctr"/>
            <a:r>
              <a:rPr lang="en-US" sz="5400" b="1" dirty="0"/>
              <a:t>(Simplified in class Traditional optional for homework)</a:t>
            </a:r>
          </a:p>
        </p:txBody>
      </p:sp>
    </p:spTree>
    <p:extLst>
      <p:ext uri="{BB962C8B-B14F-4D97-AF65-F5344CB8AC3E}">
        <p14:creationId xmlns:p14="http://schemas.microsoft.com/office/powerpoint/2010/main" val="36073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4" y="973668"/>
            <a:ext cx="6571060" cy="706964"/>
          </a:xfrm>
        </p:spPr>
        <p:txBody>
          <a:bodyPr>
            <a:normAutofit/>
          </a:bodyPr>
          <a:lstStyle/>
          <a:p>
            <a:pPr>
              <a:lnSpc>
                <a:spcPct val="90000"/>
              </a:lnSpc>
            </a:pPr>
            <a:r>
              <a:rPr lang="en-US" sz="2200">
                <a:solidFill>
                  <a:srgbClr val="EBEBEB"/>
                </a:solidFill>
              </a:rPr>
              <a:t>Chino Valley Unified School District’s</a:t>
            </a:r>
            <a:br>
              <a:rPr lang="en-US" sz="2200">
                <a:solidFill>
                  <a:srgbClr val="EBEBEB"/>
                </a:solidFill>
              </a:rPr>
            </a:br>
            <a:r>
              <a:rPr lang="en-US" sz="2200">
                <a:solidFill>
                  <a:srgbClr val="EBEBEB"/>
                </a:solidFill>
              </a:rPr>
              <a:t>Dual Language Program Mission </a:t>
            </a:r>
          </a:p>
        </p:txBody>
      </p:sp>
      <p:graphicFrame>
        <p:nvGraphicFramePr>
          <p:cNvPr id="5" name="Content Placeholder 2">
            <a:extLst>
              <a:ext uri="{FF2B5EF4-FFF2-40B4-BE49-F238E27FC236}">
                <a16:creationId xmlns:a16="http://schemas.microsoft.com/office/drawing/2014/main" id="{E5482C5F-8DFB-4066-95D5-B24311B61D9F}"/>
              </a:ext>
            </a:extLst>
          </p:cNvPr>
          <p:cNvGraphicFramePr>
            <a:graphicFrameLocks noGrp="1"/>
          </p:cNvGraphicFramePr>
          <p:nvPr>
            <p:ph idx="1"/>
            <p:extLst>
              <p:ext uri="{D42A27DB-BD31-4B8C-83A1-F6EECF244321}">
                <p14:modId xmlns:p14="http://schemas.microsoft.com/office/powerpoint/2010/main" val="1403647766"/>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36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20" name="Rectangle 12">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13">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14">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Rectangle 15">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79323" y="629265"/>
            <a:ext cx="4819185" cy="1622322"/>
          </a:xfrm>
        </p:spPr>
        <p:txBody>
          <a:bodyPr>
            <a:normAutofit/>
          </a:bodyPr>
          <a:lstStyle/>
          <a:p>
            <a:r>
              <a:rPr lang="en-US"/>
              <a:t>What is Dual Language?</a:t>
            </a:r>
          </a:p>
        </p:txBody>
      </p:sp>
      <p:sp>
        <p:nvSpPr>
          <p:cNvPr id="3" name="Content Placeholder 2"/>
          <p:cNvSpPr>
            <a:spLocks noGrp="1"/>
          </p:cNvSpPr>
          <p:nvPr>
            <p:ph idx="1"/>
          </p:nvPr>
        </p:nvSpPr>
        <p:spPr>
          <a:xfrm>
            <a:off x="479323" y="2418735"/>
            <a:ext cx="4842577" cy="3811740"/>
          </a:xfrm>
        </p:spPr>
        <p:txBody>
          <a:bodyPr anchor="ctr">
            <a:normAutofit/>
          </a:bodyPr>
          <a:lstStyle/>
          <a:p>
            <a:r>
              <a:rPr lang="en-US">
                <a:solidFill>
                  <a:schemeClr val="bg1"/>
                </a:solidFill>
              </a:rPr>
              <a:t>Research has shown that it is an effective program for students to develop high literacy in English and the partner language</a:t>
            </a:r>
          </a:p>
          <a:p>
            <a:r>
              <a:rPr lang="en-US">
                <a:solidFill>
                  <a:schemeClr val="bg1"/>
                </a:solidFill>
              </a:rPr>
              <a:t>Students participating in Dual Language Immersion perform higher on state assessments, have higher college going rates, and have more career opportunities.</a:t>
            </a:r>
          </a:p>
          <a:p>
            <a:r>
              <a:rPr lang="en-US">
                <a:solidFill>
                  <a:schemeClr val="bg1"/>
                </a:solidFill>
              </a:rPr>
              <a:t>English speakers acquire</a:t>
            </a:r>
            <a:r>
              <a:rPr lang="en-US">
                <a:solidFill>
                  <a:srgbClr val="FF0000"/>
                </a:solidFill>
              </a:rPr>
              <a:t> </a:t>
            </a:r>
            <a:r>
              <a:rPr lang="en-US">
                <a:solidFill>
                  <a:schemeClr val="bg1"/>
                </a:solidFill>
              </a:rPr>
              <a:t>Mandarin without risk to their academic achievement and English proficiency. </a:t>
            </a:r>
          </a:p>
        </p:txBody>
      </p:sp>
      <p:pic>
        <p:nvPicPr>
          <p:cNvPr id="7" name="Graphic 6" descr="Books">
            <a:extLst>
              <a:ext uri="{FF2B5EF4-FFF2-40B4-BE49-F238E27FC236}">
                <a16:creationId xmlns:a16="http://schemas.microsoft.com/office/drawing/2014/main" id="{5DD2EAC5-0753-4882-A112-CFE61EE472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4746" y="1931334"/>
            <a:ext cx="3012912" cy="3012912"/>
          </a:xfrm>
          <a:prstGeom prst="rect">
            <a:avLst/>
          </a:prstGeom>
        </p:spPr>
      </p:pic>
      <p:sp>
        <p:nvSpPr>
          <p:cNvPr id="21" name="Rectangle 20">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2624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9"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BAB1DF1-27E6-4BC0-B4F4-A72744D206B1}"/>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Program Model</a:t>
            </a:r>
          </a:p>
        </p:txBody>
      </p:sp>
      <p:sp>
        <p:nvSpPr>
          <p:cNvPr id="3" name="Content Placeholder 2">
            <a:extLst>
              <a:ext uri="{FF2B5EF4-FFF2-40B4-BE49-F238E27FC236}">
                <a16:creationId xmlns:a16="http://schemas.microsoft.com/office/drawing/2014/main" id="{6C7368ED-A5BE-42EE-A699-618763356EDD}"/>
              </a:ext>
            </a:extLst>
          </p:cNvPr>
          <p:cNvSpPr>
            <a:spLocks noGrp="1"/>
          </p:cNvSpPr>
          <p:nvPr>
            <p:ph idx="1"/>
          </p:nvPr>
        </p:nvSpPr>
        <p:spPr>
          <a:xfrm>
            <a:off x="3508818" y="1059025"/>
            <a:ext cx="3976641" cy="4739950"/>
          </a:xfrm>
        </p:spPr>
        <p:txBody>
          <a:bodyPr anchor="ctr">
            <a:normAutofit/>
          </a:bodyPr>
          <a:lstStyle/>
          <a:p>
            <a:pPr marL="0" indent="0">
              <a:buNone/>
            </a:pPr>
            <a:r>
              <a:rPr lang="en-US" b="1">
                <a:solidFill>
                  <a:schemeClr val="tx1"/>
                </a:solidFill>
              </a:rPr>
              <a:t>90-10 Model of Instruction </a:t>
            </a:r>
          </a:p>
          <a:p>
            <a:pPr lvl="1" indent="-283210"/>
            <a:r>
              <a:rPr lang="en-US">
                <a:solidFill>
                  <a:schemeClr val="tx1"/>
                </a:solidFill>
              </a:rPr>
              <a:t>Kindergarten: 90% Mandarin and 10% English</a:t>
            </a:r>
          </a:p>
          <a:p>
            <a:pPr lvl="1" indent="-283210"/>
            <a:r>
              <a:rPr lang="en-US">
                <a:solidFill>
                  <a:schemeClr val="tx1"/>
                </a:solidFill>
              </a:rPr>
              <a:t>First Grade: 90% Mandarin and 10% English</a:t>
            </a:r>
          </a:p>
          <a:p>
            <a:pPr lvl="1" indent="-283210"/>
            <a:r>
              <a:rPr lang="en-US">
                <a:solidFill>
                  <a:schemeClr val="tx1"/>
                </a:solidFill>
              </a:rPr>
              <a:t>Second Grade: 80% Mandarin and 20% English</a:t>
            </a:r>
          </a:p>
          <a:p>
            <a:pPr lvl="1" indent="-283210"/>
            <a:r>
              <a:rPr lang="en-US">
                <a:solidFill>
                  <a:schemeClr val="tx1"/>
                </a:solidFill>
              </a:rPr>
              <a:t>Third Grade: 70% Mandarin and 30% English</a:t>
            </a:r>
          </a:p>
          <a:p>
            <a:pPr lvl="1" indent="-283210"/>
            <a:r>
              <a:rPr lang="en-US">
                <a:solidFill>
                  <a:schemeClr val="tx1"/>
                </a:solidFill>
              </a:rPr>
              <a:t>Fourth Grade: 60% Mandarin and 40% English</a:t>
            </a:r>
          </a:p>
          <a:p>
            <a:pPr lvl="1" indent="-283210"/>
            <a:r>
              <a:rPr lang="en-US">
                <a:solidFill>
                  <a:schemeClr val="tx1"/>
                </a:solidFill>
              </a:rPr>
              <a:t>Fifth-Sixth Grade: 50% Mandarin and 50% English</a:t>
            </a:r>
          </a:p>
        </p:txBody>
      </p:sp>
      <p:cxnSp>
        <p:nvCxnSpPr>
          <p:cNvPr id="22"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89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705" y="949511"/>
            <a:ext cx="6343202" cy="709865"/>
          </a:xfrm>
        </p:spPr>
        <p:txBody>
          <a:bodyPr/>
          <a:lstStyle/>
          <a:p>
            <a:r>
              <a:rPr lang="en-US"/>
              <a:t>Site Schedule for Kindergarten –2023-2024</a:t>
            </a:r>
          </a:p>
        </p:txBody>
      </p:sp>
      <p:sp>
        <p:nvSpPr>
          <p:cNvPr id="3" name="Content Placeholder 2"/>
          <p:cNvSpPr>
            <a:spLocks noGrp="1"/>
          </p:cNvSpPr>
          <p:nvPr>
            <p:ph idx="1"/>
          </p:nvPr>
        </p:nvSpPr>
        <p:spPr>
          <a:xfrm>
            <a:off x="839547" y="2641600"/>
            <a:ext cx="6343201" cy="3530600"/>
          </a:xfrm>
        </p:spPr>
        <p:txBody>
          <a:bodyPr vert="horz" lIns="91440" tIns="45720" rIns="91440" bIns="45720" rtlCol="0" anchor="t">
            <a:normAutofit/>
          </a:bodyPr>
          <a:lstStyle/>
          <a:p>
            <a:pPr marL="285750" indent="-285750"/>
            <a:r>
              <a:rPr lang="en-US">
                <a:ea typeface="+mn-lt"/>
                <a:cs typeface="+mn-lt"/>
              </a:rPr>
              <a:t>Gate opens for A.M. class at 7:40</a:t>
            </a:r>
            <a:endParaRPr lang="en-US"/>
          </a:p>
          <a:p>
            <a:pPr marL="285750" indent="-285750"/>
            <a:r>
              <a:rPr lang="en-US">
                <a:ea typeface="+mn-lt"/>
                <a:cs typeface="+mn-lt"/>
              </a:rPr>
              <a:t>A.M. Kindergarten 7:40 -11:10</a:t>
            </a:r>
            <a:endParaRPr lang="en-US"/>
          </a:p>
          <a:p>
            <a:endParaRPr lang="en-US"/>
          </a:p>
          <a:p>
            <a:r>
              <a:rPr lang="en-US">
                <a:ea typeface="+mn-lt"/>
                <a:cs typeface="+mn-lt"/>
              </a:rPr>
              <a:t>Gate opens for P.M. class at 11:10</a:t>
            </a:r>
            <a:endParaRPr lang="en-US"/>
          </a:p>
          <a:p>
            <a:r>
              <a:rPr lang="en-US"/>
              <a:t>P.M. Kindergarten 11:10 – 2:30</a:t>
            </a:r>
          </a:p>
          <a:p>
            <a:endParaRPr lang="en-US"/>
          </a:p>
        </p:txBody>
      </p:sp>
    </p:spTree>
    <p:extLst>
      <p:ext uri="{BB962C8B-B14F-4D97-AF65-F5344CB8AC3E}">
        <p14:creationId xmlns:p14="http://schemas.microsoft.com/office/powerpoint/2010/main" val="3462682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1706</Words>
  <Application>Microsoft Office PowerPoint</Application>
  <PresentationFormat>On-screen Show (4:3)</PresentationFormat>
  <Paragraphs>192</Paragraphs>
  <Slides>25</Slides>
  <Notes>23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Segoe UI</vt:lpstr>
      <vt:lpstr>Wingdings</vt:lpstr>
      <vt:lpstr>Wingdings 3</vt:lpstr>
      <vt:lpstr>Ion Boardroom</vt:lpstr>
      <vt:lpstr>Dual Language Immersion</vt:lpstr>
      <vt:lpstr>Welcome &amp; Introductions</vt:lpstr>
      <vt:lpstr>Hidden Trails – Meet the Office Staff</vt:lpstr>
      <vt:lpstr>Meet the Teaching Staff</vt:lpstr>
      <vt:lpstr>Dual Language Immersion continues at Hidden Trails for the 2023-24 School Year  for  ENTERING KINDERGARTENERS (for students in CVUSD and other districts)</vt:lpstr>
      <vt:lpstr>Chino Valley Unified School District’s Dual Language Program Mission </vt:lpstr>
      <vt:lpstr>What is Dual Language?</vt:lpstr>
      <vt:lpstr>Program Model</vt:lpstr>
      <vt:lpstr>Site Schedule for Kindergarten –2023-2024</vt:lpstr>
      <vt:lpstr>PowerPoint Presentation</vt:lpstr>
      <vt:lpstr>PowerPoint Presentation</vt:lpstr>
      <vt:lpstr>PowerPoint Presentation</vt:lpstr>
      <vt:lpstr>It’s a Commitment . . . </vt:lpstr>
      <vt:lpstr>It’s a Commitment . . . </vt:lpstr>
      <vt:lpstr>It’s a Commitment . . . </vt:lpstr>
      <vt:lpstr>Second Language Acquisition</vt:lpstr>
      <vt:lpstr>Goals to work on prior to Kindergarten</vt:lpstr>
      <vt:lpstr>Top Ten Tips for Parents  (in English or Chinese)</vt:lpstr>
      <vt:lpstr>Little Sponges</vt:lpstr>
      <vt:lpstr>Enrolling your Child</vt:lpstr>
      <vt:lpstr>Start of School: Important Dates</vt:lpstr>
      <vt:lpstr>Process for knowing my child's teacher</vt:lpstr>
      <vt:lpstr>School Tour: What you will see . . . </vt:lpstr>
      <vt:lpstr>Pictures of the Classroom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Immersion</dc:title>
  <dc:creator>Farley, Yvette</dc:creator>
  <cp:lastModifiedBy>Sura, Lisa</cp:lastModifiedBy>
  <cp:revision>204</cp:revision>
  <cp:lastPrinted>2021-10-19T22:19:49Z</cp:lastPrinted>
  <dcterms:created xsi:type="dcterms:W3CDTF">2019-01-14T19:14:19Z</dcterms:created>
  <dcterms:modified xsi:type="dcterms:W3CDTF">2023-05-30T17:35:19Z</dcterms:modified>
</cp:coreProperties>
</file>